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38"/>
  </p:notesMasterIdLst>
  <p:sldIdLst>
    <p:sldId id="256" r:id="rId2"/>
    <p:sldId id="323" r:id="rId3"/>
    <p:sldId id="324" r:id="rId4"/>
    <p:sldId id="325" r:id="rId5"/>
    <p:sldId id="326" r:id="rId6"/>
    <p:sldId id="305" r:id="rId7"/>
    <p:sldId id="306" r:id="rId8"/>
    <p:sldId id="328" r:id="rId9"/>
    <p:sldId id="327" r:id="rId10"/>
    <p:sldId id="322" r:id="rId11"/>
    <p:sldId id="307" r:id="rId12"/>
    <p:sldId id="309" r:id="rId13"/>
    <p:sldId id="276" r:id="rId14"/>
    <p:sldId id="310" r:id="rId15"/>
    <p:sldId id="275" r:id="rId16"/>
    <p:sldId id="311" r:id="rId17"/>
    <p:sldId id="329" r:id="rId18"/>
    <p:sldId id="312" r:id="rId19"/>
    <p:sldId id="330" r:id="rId20"/>
    <p:sldId id="272" r:id="rId21"/>
    <p:sldId id="271" r:id="rId22"/>
    <p:sldId id="270" r:id="rId23"/>
    <p:sldId id="331" r:id="rId24"/>
    <p:sldId id="262" r:id="rId25"/>
    <p:sldId id="264" r:id="rId26"/>
    <p:sldId id="337" r:id="rId27"/>
    <p:sldId id="304" r:id="rId28"/>
    <p:sldId id="317" r:id="rId29"/>
    <p:sldId id="321" r:id="rId30"/>
    <p:sldId id="319" r:id="rId31"/>
    <p:sldId id="320" r:id="rId32"/>
    <p:sldId id="332" r:id="rId33"/>
    <p:sldId id="336" r:id="rId34"/>
    <p:sldId id="333" r:id="rId35"/>
    <p:sldId id="334" r:id="rId36"/>
    <p:sldId id="335"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715" autoAdjust="0"/>
  </p:normalViewPr>
  <p:slideViewPr>
    <p:cSldViewPr snapToGrid="0">
      <p:cViewPr varScale="1">
        <p:scale>
          <a:sx n="110" d="100"/>
          <a:sy n="110" d="100"/>
        </p:scale>
        <p:origin x="516" y="108"/>
      </p:cViewPr>
      <p:guideLst/>
    </p:cSldViewPr>
  </p:slideViewPr>
  <p:outlineViewPr>
    <p:cViewPr>
      <p:scale>
        <a:sx n="33" d="100"/>
        <a:sy n="33" d="100"/>
      </p:scale>
      <p:origin x="0" y="-2328"/>
    </p:cViewPr>
  </p:outlineViewPr>
  <p:notesTextViewPr>
    <p:cViewPr>
      <p:scale>
        <a:sx n="1" d="1"/>
        <a:sy n="1" d="1"/>
      </p:scale>
      <p:origin x="0" y="0"/>
    </p:cViewPr>
  </p:notesTextViewPr>
  <p:sorterViewPr>
    <p:cViewPr>
      <p:scale>
        <a:sx n="80" d="100"/>
        <a:sy n="80" d="100"/>
      </p:scale>
      <p:origin x="0" y="-2688"/>
    </p:cViewPr>
  </p:sorterViewPr>
  <p:notesViewPr>
    <p:cSldViewPr snapToGrid="0">
      <p:cViewPr varScale="1">
        <p:scale>
          <a:sx n="53" d="100"/>
          <a:sy n="53" d="100"/>
        </p:scale>
        <p:origin x="284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10991E-48BE-4120-A0CC-6D5DD91F307A}" type="datetimeFigureOut">
              <a:rPr lang="en-US" smtClean="0"/>
              <a:t>5/8/2019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2E98AB-CB58-40E2-91B3-131F5D1CE87E}" type="slidenum">
              <a:rPr lang="en-US" smtClean="0"/>
              <a:t>‹#›</a:t>
            </a:fld>
            <a:endParaRPr lang="en-US"/>
          </a:p>
        </p:txBody>
      </p:sp>
    </p:spTree>
    <p:extLst>
      <p:ext uri="{BB962C8B-B14F-4D97-AF65-F5344CB8AC3E}">
        <p14:creationId xmlns:p14="http://schemas.microsoft.com/office/powerpoint/2010/main" val="1057549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2E98AB-CB58-40E2-91B3-131F5D1CE87E}" type="slidenum">
              <a:rPr lang="en-US" smtClean="0"/>
              <a:t>1</a:t>
            </a:fld>
            <a:endParaRPr lang="en-US" dirty="0"/>
          </a:p>
        </p:txBody>
      </p:sp>
    </p:spTree>
    <p:extLst>
      <p:ext uri="{BB962C8B-B14F-4D97-AF65-F5344CB8AC3E}">
        <p14:creationId xmlns:p14="http://schemas.microsoft.com/office/powerpoint/2010/main" val="347550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baseline="0" dirty="0" smtClean="0"/>
              <a:t>gut microbiome may the key mechanism linking diet to cognitive health.  </a:t>
            </a:r>
            <a:r>
              <a:rPr lang="en-US" dirty="0" smtClean="0"/>
              <a:t>This figure </a:t>
            </a:r>
            <a:r>
              <a:rPr lang="en-US" dirty="0"/>
              <a:t>depicts the mediating effects the gut microbiome may have on the relationship between </a:t>
            </a:r>
            <a:r>
              <a:rPr lang="en-US" dirty="0" smtClean="0"/>
              <a:t>body weight </a:t>
            </a:r>
            <a:r>
              <a:rPr lang="en-US" dirty="0"/>
              <a:t>and cognition and </a:t>
            </a:r>
            <a:r>
              <a:rPr lang="en-US" dirty="0" smtClean="0"/>
              <a:t>diet </a:t>
            </a:r>
            <a:r>
              <a:rPr lang="en-US" dirty="0"/>
              <a:t>and cognition.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Looking first</a:t>
            </a:r>
            <a:r>
              <a:rPr lang="en-US" baseline="0" dirty="0" smtClean="0"/>
              <a:t> on the right, </a:t>
            </a:r>
            <a:r>
              <a:rPr lang="en-US" sz="1200" b="0" i="0" kern="1200" baseline="0" dirty="0" smtClean="0">
                <a:solidFill>
                  <a:schemeClr val="tx1"/>
                </a:solidFill>
                <a:effectLst/>
                <a:latin typeface="+mn-lt"/>
                <a:ea typeface="+mn-ea"/>
                <a:cs typeface="+mn-cs"/>
              </a:rPr>
              <a:t>o</a:t>
            </a:r>
            <a:r>
              <a:rPr lang="en-US" sz="1200" b="0" i="0" kern="1200" dirty="0" smtClean="0">
                <a:solidFill>
                  <a:schemeClr val="tx1"/>
                </a:solidFill>
                <a:effectLst/>
                <a:latin typeface="+mn-lt"/>
                <a:ea typeface="+mn-ea"/>
                <a:cs typeface="+mn-cs"/>
              </a:rPr>
              <a:t>besity and a Western-type High fat diet is associated with a state of gut </a:t>
            </a:r>
            <a:r>
              <a:rPr lang="en-US" sz="1200" b="0" i="0" kern="1200" dirty="0" err="1" smtClean="0">
                <a:solidFill>
                  <a:schemeClr val="tx1"/>
                </a:solidFill>
                <a:effectLst/>
                <a:latin typeface="+mn-lt"/>
                <a:ea typeface="+mn-ea"/>
                <a:cs typeface="+mn-cs"/>
              </a:rPr>
              <a:t>dysbiosis</a:t>
            </a:r>
            <a:r>
              <a:rPr lang="en-US" sz="1200" b="0" i="0" kern="1200" dirty="0" smtClean="0">
                <a:solidFill>
                  <a:schemeClr val="tx1"/>
                </a:solidFill>
                <a:effectLst/>
                <a:latin typeface="+mn-lt"/>
                <a:ea typeface="+mn-ea"/>
                <a:cs typeface="+mn-cs"/>
              </a:rPr>
              <a:t> characterized by decreased microbial diversity, a leaky gut, abnormal activation of the gut immune system, translocation of lipopolysaccharide</a:t>
            </a:r>
            <a:r>
              <a:rPr lang="en-US" sz="1200" b="0" i="0" kern="1200" baseline="0" dirty="0" smtClean="0">
                <a:solidFill>
                  <a:schemeClr val="tx1"/>
                </a:solidFill>
                <a:effectLst/>
                <a:latin typeface="+mn-lt"/>
                <a:ea typeface="+mn-ea"/>
                <a:cs typeface="+mn-cs"/>
              </a:rPr>
              <a:t> into the circulatory system triggering </a:t>
            </a:r>
            <a:r>
              <a:rPr lang="en-US" sz="1200" b="0" i="0" kern="1200" baseline="0" dirty="0" err="1" smtClean="0">
                <a:solidFill>
                  <a:schemeClr val="tx1"/>
                </a:solidFill>
                <a:effectLst/>
                <a:latin typeface="+mn-lt"/>
                <a:ea typeface="+mn-ea"/>
                <a:cs typeface="+mn-cs"/>
              </a:rPr>
              <a:t>endotoxemia</a:t>
            </a:r>
            <a:r>
              <a:rPr lang="en-US" sz="1200" b="0" i="0" kern="1200" baseline="0" dirty="0" smtClean="0">
                <a:solidFill>
                  <a:schemeClr val="tx1"/>
                </a:solidFill>
                <a:effectLst/>
                <a:latin typeface="+mn-lt"/>
                <a:ea typeface="+mn-ea"/>
                <a:cs typeface="+mn-cs"/>
              </a:rPr>
              <a:t> and systemic inflammation that leads to neurodegenerative diseases including dementia. </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Turning </a:t>
            </a:r>
            <a:r>
              <a:rPr lang="en-US" baseline="0" dirty="0"/>
              <a:t>your attention to the lean </a:t>
            </a:r>
            <a:r>
              <a:rPr lang="en-US" baseline="0" dirty="0" smtClean="0"/>
              <a:t>individual. Imagine this is a person who lost weight or switched to a high quality diet like a Med Diet we </a:t>
            </a:r>
            <a:r>
              <a:rPr lang="en-US" baseline="0" dirty="0"/>
              <a:t>see a </a:t>
            </a:r>
            <a:r>
              <a:rPr lang="en-US" baseline="0" dirty="0" smtClean="0"/>
              <a:t>diverse microbial community characterized by optimal metabolite production including SCFAs that promote gut </a:t>
            </a:r>
            <a:r>
              <a:rPr lang="en-US" baseline="0" dirty="0"/>
              <a:t>intestinal epithelial </a:t>
            </a:r>
            <a:r>
              <a:rPr lang="en-US" baseline="0" dirty="0" smtClean="0"/>
              <a:t>integrity, decreased LPS translocation, and  </a:t>
            </a:r>
            <a:r>
              <a:rPr lang="en-US" baseline="0" dirty="0"/>
              <a:t>immune system homeostasis </a:t>
            </a:r>
            <a:r>
              <a:rPr lang="en-US" baseline="0" dirty="0" smtClean="0"/>
              <a:t>that</a:t>
            </a:r>
            <a:r>
              <a:rPr lang="en-US" sz="1200" b="0" i="0" kern="1200" dirty="0" smtClean="0">
                <a:solidFill>
                  <a:schemeClr val="tx1"/>
                </a:solidFill>
                <a:effectLst/>
                <a:latin typeface="+mn-lt"/>
                <a:ea typeface="+mn-ea"/>
                <a:cs typeface="+mn-cs"/>
              </a:rPr>
              <a:t> </a:t>
            </a:r>
            <a:r>
              <a:rPr lang="en-US" sz="1200" b="0" i="0" kern="1200" dirty="0">
                <a:solidFill>
                  <a:schemeClr val="tx1"/>
                </a:solidFill>
                <a:effectLst/>
                <a:latin typeface="+mn-lt"/>
                <a:ea typeface="+mn-ea"/>
                <a:cs typeface="+mn-cs"/>
              </a:rPr>
              <a:t>contributes to healthy gut-brain communication and proper CNS</a:t>
            </a:r>
            <a:r>
              <a:rPr lang="en-US" sz="1200" b="0" i="0" kern="1200" baseline="0" dirty="0">
                <a:solidFill>
                  <a:schemeClr val="tx1"/>
                </a:solidFill>
                <a:effectLst/>
                <a:latin typeface="+mn-lt"/>
                <a:ea typeface="+mn-ea"/>
                <a:cs typeface="+mn-cs"/>
              </a:rPr>
              <a:t> function. </a:t>
            </a:r>
            <a:endParaRPr lang="en-US" sz="1200" b="0" i="0" kern="1200" dirty="0">
              <a:solidFill>
                <a:schemeClr val="tx1"/>
              </a:solidFill>
              <a:effectLst/>
              <a:latin typeface="+mn-lt"/>
              <a:ea typeface="+mn-ea"/>
              <a:cs typeface="+mn-cs"/>
            </a:endParaRPr>
          </a:p>
          <a:p>
            <a:endParaRPr lang="en-US" baseline="0" dirty="0"/>
          </a:p>
          <a:p>
            <a:r>
              <a:rPr lang="en-US" dirty="0"/>
              <a:t>https://www.frontiersin.org/files/Articles/329519/fnins-12-00155-HTML/image_m/fnins-12-00155-g001.jpg</a:t>
            </a:r>
          </a:p>
        </p:txBody>
      </p:sp>
      <p:sp>
        <p:nvSpPr>
          <p:cNvPr id="4" name="Slide Number Placeholder 3"/>
          <p:cNvSpPr>
            <a:spLocks noGrp="1"/>
          </p:cNvSpPr>
          <p:nvPr>
            <p:ph type="sldNum" sz="quarter" idx="10"/>
          </p:nvPr>
        </p:nvSpPr>
        <p:spPr/>
        <p:txBody>
          <a:bodyPr/>
          <a:lstStyle/>
          <a:p>
            <a:fld id="{F10F6FA8-6CB3-1E47-8961-D9BD102C224F}" type="slidenum">
              <a:rPr lang="en-US" smtClean="0"/>
              <a:t>13</a:t>
            </a:fld>
            <a:endParaRPr lang="en-US"/>
          </a:p>
        </p:txBody>
      </p:sp>
    </p:spTree>
    <p:extLst>
      <p:ext uri="{BB962C8B-B14F-4D97-AF65-F5344CB8AC3E}">
        <p14:creationId xmlns:p14="http://schemas.microsoft.com/office/powerpoint/2010/main" val="2842423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2200 adults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052E98AB-CB58-40E2-91B3-131F5D1CE87E}" type="slidenum">
              <a:rPr lang="en-US" smtClean="0"/>
              <a:t>15</a:t>
            </a:fld>
            <a:endParaRPr lang="en-US"/>
          </a:p>
        </p:txBody>
      </p:sp>
    </p:spTree>
    <p:extLst>
      <p:ext uri="{BB962C8B-B14F-4D97-AF65-F5344CB8AC3E}">
        <p14:creationId xmlns:p14="http://schemas.microsoft.com/office/powerpoint/2010/main" val="2762868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400 men and women followed for 36 months. </a:t>
            </a:r>
          </a:p>
          <a:p>
            <a:r>
              <a:rPr lang="en-US" sz="1200" b="0" i="0" kern="1200" dirty="0" smtClean="0">
                <a:solidFill>
                  <a:schemeClr val="tx1"/>
                </a:solidFill>
                <a:effectLst/>
                <a:latin typeface="+mn-lt"/>
                <a:ea typeface="+mn-ea"/>
                <a:cs typeface="+mn-cs"/>
              </a:rPr>
              <a:t>Visuospatial ability refers to a person’s capacity to identify visual and spatial relationships among objects. </a:t>
            </a:r>
            <a:endParaRPr lang="en-US" dirty="0"/>
          </a:p>
        </p:txBody>
      </p:sp>
      <p:sp>
        <p:nvSpPr>
          <p:cNvPr id="4" name="Slide Number Placeholder 3"/>
          <p:cNvSpPr>
            <a:spLocks noGrp="1"/>
          </p:cNvSpPr>
          <p:nvPr>
            <p:ph type="sldNum" sz="quarter" idx="10"/>
          </p:nvPr>
        </p:nvSpPr>
        <p:spPr/>
        <p:txBody>
          <a:bodyPr/>
          <a:lstStyle/>
          <a:p>
            <a:fld id="{052E98AB-CB58-40E2-91B3-131F5D1CE87E}" type="slidenum">
              <a:rPr lang="en-US" smtClean="0"/>
              <a:t>16</a:t>
            </a:fld>
            <a:endParaRPr lang="en-US"/>
          </a:p>
        </p:txBody>
      </p:sp>
    </p:spTree>
    <p:extLst>
      <p:ext uri="{BB962C8B-B14F-4D97-AF65-F5344CB8AC3E}">
        <p14:creationId xmlns:p14="http://schemas.microsoft.com/office/powerpoint/2010/main" val="288831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BB7FA0-580D-4E0C-A194-8BCE37C815A4}" type="slidenum">
              <a:rPr lang="en-US" smtClean="0"/>
              <a:pPr/>
              <a:t>20</a:t>
            </a:fld>
            <a:endParaRPr lang="en-US"/>
          </a:p>
        </p:txBody>
      </p:sp>
    </p:spTree>
    <p:extLst>
      <p:ext uri="{BB962C8B-B14F-4D97-AF65-F5344CB8AC3E}">
        <p14:creationId xmlns:p14="http://schemas.microsoft.com/office/powerpoint/2010/main" val="3671499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z="1200" kern="1200" baseline="0" dirty="0" smtClean="0">
              <a:solidFill>
                <a:schemeClr val="tx1"/>
              </a:solidFill>
              <a:effectLst/>
              <a:latin typeface="+mn-lt"/>
              <a:ea typeface="+mn-ea"/>
              <a:cs typeface="+mn-cs"/>
            </a:endParaRPr>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6897850-80E4-4CDB-BC74-EA96BD5E690C}" type="slidenum">
              <a:rPr lang="en-GB" smtClean="0"/>
              <a:pPr eaLnBrk="1" hangingPunct="1"/>
              <a:t>21</a:t>
            </a:fld>
            <a:endParaRPr lang="en-GB" dirty="0" smtClean="0"/>
          </a:p>
        </p:txBody>
      </p:sp>
    </p:spTree>
    <p:extLst>
      <p:ext uri="{BB962C8B-B14F-4D97-AF65-F5344CB8AC3E}">
        <p14:creationId xmlns:p14="http://schemas.microsoft.com/office/powerpoint/2010/main" val="2873155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ln/>
        </p:spPr>
        <p:txBody>
          <a:bodyPr/>
          <a:lstStyle/>
          <a:p>
            <a:r>
              <a:rPr lang="en-US" altLang="en-US" b="1" dirty="0">
                <a:latin typeface="Arial" panose="020B0604020202020204" pitchFamily="34" charset="0"/>
                <a:cs typeface="Arial" panose="020B0604020202020204" pitchFamily="34" charset="0"/>
              </a:rPr>
              <a:t>Figure 1. </a:t>
            </a:r>
            <a:r>
              <a:rPr lang="en-US" altLang="en-US" dirty="0">
                <a:latin typeface="Arial" panose="020B0604020202020204" pitchFamily="34" charset="0"/>
                <a:cs typeface="Arial" panose="020B0604020202020204" pitchFamily="34" charset="0"/>
              </a:rPr>
              <a:t>The effectors of the Mediterranean Diet, including reduced saturated fatty acid intake, reduced amino acid and calorie intake, increased phytochemical intake, and microbiota derived metabolites.
</a:t>
            </a:r>
            <a:endParaRPr lang="en-US" altLang="en-US" dirty="0" smtClean="0">
              <a:latin typeface="Arial" panose="020B0604020202020204" pitchFamily="34" charset="0"/>
              <a:cs typeface="Arial" panose="020B0604020202020204" pitchFamily="34" charset="0"/>
            </a:endParaRPr>
          </a:p>
        </p:txBody>
      </p:sp>
      <p:sp>
        <p:nvSpPr>
          <p:cNvPr id="1741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EC839465-360A-41D0-88BF-D3962A94F202}" type="slidenum">
              <a:rPr lang="en-US" altLang="en-US" sz="1200"/>
              <a:pPr algn="r" eaLnBrk="1" hangingPunct="1"/>
              <a:t>22</a:t>
            </a:fld>
            <a:endParaRPr lang="en-US" altLang="en-US" sz="1200"/>
          </a:p>
        </p:txBody>
      </p:sp>
    </p:spTree>
    <p:extLst>
      <p:ext uri="{BB962C8B-B14F-4D97-AF65-F5344CB8AC3E}">
        <p14:creationId xmlns:p14="http://schemas.microsoft.com/office/powerpoint/2010/main" val="570193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800 older</a:t>
            </a:r>
            <a:r>
              <a:rPr lang="en-US" baseline="0" dirty="0" smtClean="0"/>
              <a:t> adults</a:t>
            </a:r>
            <a:endParaRPr lang="en-US" dirty="0" smtClean="0"/>
          </a:p>
          <a:p>
            <a:r>
              <a:rPr lang="en-US" dirty="0" smtClean="0"/>
              <a:t>Global cognitive score</a:t>
            </a:r>
            <a:endParaRPr lang="en-US" dirty="0"/>
          </a:p>
        </p:txBody>
      </p:sp>
      <p:sp>
        <p:nvSpPr>
          <p:cNvPr id="4" name="Slide Number Placeholder 3"/>
          <p:cNvSpPr>
            <a:spLocks noGrp="1"/>
          </p:cNvSpPr>
          <p:nvPr>
            <p:ph type="sldNum" sz="quarter" idx="10"/>
          </p:nvPr>
        </p:nvSpPr>
        <p:spPr/>
        <p:txBody>
          <a:bodyPr/>
          <a:lstStyle/>
          <a:p>
            <a:fld id="{052E98AB-CB58-40E2-91B3-131F5D1CE87E}" type="slidenum">
              <a:rPr lang="en-US" smtClean="0"/>
              <a:t>23</a:t>
            </a:fld>
            <a:endParaRPr lang="en-US"/>
          </a:p>
        </p:txBody>
      </p:sp>
    </p:spTree>
    <p:extLst>
      <p:ext uri="{BB962C8B-B14F-4D97-AF65-F5344CB8AC3E}">
        <p14:creationId xmlns:p14="http://schemas.microsoft.com/office/powerpoint/2010/main" val="3970985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2E98AB-CB58-40E2-91B3-131F5D1CE87E}" type="slidenum">
              <a:rPr lang="en-US" smtClean="0"/>
              <a:t>24</a:t>
            </a:fld>
            <a:endParaRPr lang="en-US"/>
          </a:p>
        </p:txBody>
      </p:sp>
    </p:spTree>
    <p:extLst>
      <p:ext uri="{BB962C8B-B14F-4D97-AF65-F5344CB8AC3E}">
        <p14:creationId xmlns:p14="http://schemas.microsoft.com/office/powerpoint/2010/main" val="3990741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447 adults</a:t>
            </a:r>
          </a:p>
          <a:p>
            <a:r>
              <a:rPr lang="en-US" dirty="0" smtClean="0"/>
              <a:t>4</a:t>
            </a:r>
            <a:r>
              <a:rPr lang="en-US" baseline="0" dirty="0" smtClean="0"/>
              <a:t> year follow up</a:t>
            </a:r>
          </a:p>
          <a:p>
            <a:r>
              <a:rPr lang="en-US" baseline="0" dirty="0" smtClean="0"/>
              <a:t>1 liter of olive oil per week</a:t>
            </a:r>
          </a:p>
          <a:p>
            <a:r>
              <a:rPr lang="en-US" baseline="0" dirty="0" smtClean="0"/>
              <a:t>1 ounce serving of nuts per day</a:t>
            </a:r>
            <a:endParaRPr lang="en-US" dirty="0"/>
          </a:p>
        </p:txBody>
      </p:sp>
      <p:sp>
        <p:nvSpPr>
          <p:cNvPr id="4" name="Slide Number Placeholder 3"/>
          <p:cNvSpPr>
            <a:spLocks noGrp="1"/>
          </p:cNvSpPr>
          <p:nvPr>
            <p:ph type="sldNum" sz="quarter" idx="10"/>
          </p:nvPr>
        </p:nvSpPr>
        <p:spPr/>
        <p:txBody>
          <a:bodyPr/>
          <a:lstStyle/>
          <a:p>
            <a:fld id="{052E98AB-CB58-40E2-91B3-131F5D1CE87E}" type="slidenum">
              <a:rPr lang="en-US" smtClean="0"/>
              <a:t>25</a:t>
            </a:fld>
            <a:endParaRPr lang="en-US"/>
          </a:p>
        </p:txBody>
      </p:sp>
    </p:spTree>
    <p:extLst>
      <p:ext uri="{BB962C8B-B14F-4D97-AF65-F5344CB8AC3E}">
        <p14:creationId xmlns:p14="http://schemas.microsoft.com/office/powerpoint/2010/main" val="2699272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2E98AB-CB58-40E2-91B3-131F5D1CE87E}" type="slidenum">
              <a:rPr lang="en-US" smtClean="0"/>
              <a:t>27</a:t>
            </a:fld>
            <a:endParaRPr lang="en-US"/>
          </a:p>
        </p:txBody>
      </p:sp>
    </p:spTree>
    <p:extLst>
      <p:ext uri="{BB962C8B-B14F-4D97-AF65-F5344CB8AC3E}">
        <p14:creationId xmlns:p14="http://schemas.microsoft.com/office/powerpoint/2010/main" val="1268721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2E98AB-CB58-40E2-91B3-131F5D1CE87E}" type="slidenum">
              <a:rPr lang="en-US" smtClean="0"/>
              <a:t>2</a:t>
            </a:fld>
            <a:endParaRPr lang="en-US"/>
          </a:p>
        </p:txBody>
      </p:sp>
    </p:spTree>
    <p:extLst>
      <p:ext uri="{BB962C8B-B14F-4D97-AF65-F5344CB8AC3E}">
        <p14:creationId xmlns:p14="http://schemas.microsoft.com/office/powerpoint/2010/main" val="1841210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5500 adults</a:t>
            </a:r>
          </a:p>
          <a:p>
            <a:endParaRPr lang="en-US" dirty="0" smtClean="0"/>
          </a:p>
          <a:p>
            <a:r>
              <a:rPr lang="en-US" dirty="0" smtClean="0"/>
              <a:t>No depression at baseline</a:t>
            </a:r>
          </a:p>
          <a:p>
            <a:endParaRPr lang="en-US" dirty="0" smtClean="0"/>
          </a:p>
          <a:p>
            <a:r>
              <a:rPr lang="en-US" sz="1200" b="0" i="0" kern="1200" dirty="0" smtClean="0">
                <a:solidFill>
                  <a:schemeClr val="tx1"/>
                </a:solidFill>
                <a:effectLst/>
                <a:latin typeface="+mn-lt"/>
                <a:ea typeface="+mn-ea"/>
                <a:cs typeface="+mn-cs"/>
              </a:rPr>
              <a:t>Center for Epidemiologic Studies Depression scale </a:t>
            </a:r>
            <a:endParaRPr lang="en-US" dirty="0" smtClean="0"/>
          </a:p>
          <a:p>
            <a:endParaRPr lang="en-US" dirty="0" smtClean="0"/>
          </a:p>
          <a:p>
            <a:r>
              <a:rPr lang="en-US" sz="1200" b="0" i="0" kern="1200" dirty="0" smtClean="0">
                <a:solidFill>
                  <a:schemeClr val="tx1"/>
                </a:solidFill>
                <a:effectLst/>
                <a:latin typeface="+mn-lt"/>
                <a:ea typeface="+mn-ea"/>
                <a:cs typeface="+mn-cs"/>
              </a:rPr>
              <a:t>adherence to a Mediterranean diet is inversely related to developing depressive symptoms over time. persons in the top </a:t>
            </a:r>
            <a:r>
              <a:rPr lang="en-US" sz="1200" b="0" i="0" kern="1200" dirty="0" err="1" smtClean="0">
                <a:solidFill>
                  <a:schemeClr val="tx1"/>
                </a:solidFill>
                <a:effectLst/>
                <a:latin typeface="+mn-lt"/>
                <a:ea typeface="+mn-ea"/>
                <a:cs typeface="+mn-cs"/>
              </a:rPr>
              <a:t>tertile</a:t>
            </a:r>
            <a:r>
              <a:rPr lang="en-US" sz="1200" b="0" i="0" kern="1200" dirty="0" smtClean="0">
                <a:solidFill>
                  <a:schemeClr val="tx1"/>
                </a:solidFill>
                <a:effectLst/>
                <a:latin typeface="+mn-lt"/>
                <a:ea typeface="+mn-ea"/>
                <a:cs typeface="+mn-cs"/>
              </a:rPr>
              <a:t> of </a:t>
            </a:r>
            <a:r>
              <a:rPr lang="en-US" sz="1200" b="0" i="0" kern="1200" dirty="0" err="1" smtClean="0">
                <a:solidFill>
                  <a:schemeClr val="tx1"/>
                </a:solidFill>
                <a:effectLst/>
                <a:latin typeface="+mn-lt"/>
                <a:ea typeface="+mn-ea"/>
                <a:cs typeface="+mn-cs"/>
              </a:rPr>
              <a:t>MedDietScore</a:t>
            </a:r>
            <a:r>
              <a:rPr lang="en-US" sz="1200" b="0" i="0" kern="1200" dirty="0" smtClean="0">
                <a:solidFill>
                  <a:schemeClr val="tx1"/>
                </a:solidFill>
                <a:effectLst/>
                <a:latin typeface="+mn-lt"/>
                <a:ea typeface="+mn-ea"/>
                <a:cs typeface="+mn-cs"/>
              </a:rPr>
              <a:t> (range: 30-44) have a lower risk of depressive symptoms represented by the flatter slope of CESDSUM score than those in the middle </a:t>
            </a:r>
            <a:r>
              <a:rPr lang="en-US" sz="1200" b="0" i="0" kern="1200" dirty="0" err="1" smtClean="0">
                <a:solidFill>
                  <a:schemeClr val="tx1"/>
                </a:solidFill>
                <a:effectLst/>
                <a:latin typeface="+mn-lt"/>
                <a:ea typeface="+mn-ea"/>
                <a:cs typeface="+mn-cs"/>
              </a:rPr>
              <a:t>tertile</a:t>
            </a:r>
            <a:r>
              <a:rPr lang="en-US" sz="1200" b="0" i="0" kern="1200" dirty="0" smtClean="0">
                <a:solidFill>
                  <a:schemeClr val="tx1"/>
                </a:solidFill>
                <a:effectLst/>
                <a:latin typeface="+mn-lt"/>
                <a:ea typeface="+mn-ea"/>
                <a:cs typeface="+mn-cs"/>
              </a:rPr>
              <a:t> (range: 26-29) and lowest </a:t>
            </a:r>
            <a:r>
              <a:rPr lang="en-US" sz="1200" b="0" i="0" kern="1200" dirty="0" err="1" smtClean="0">
                <a:solidFill>
                  <a:schemeClr val="tx1"/>
                </a:solidFill>
                <a:effectLst/>
                <a:latin typeface="+mn-lt"/>
                <a:ea typeface="+mn-ea"/>
                <a:cs typeface="+mn-cs"/>
              </a:rPr>
              <a:t>tertile</a:t>
            </a:r>
            <a:r>
              <a:rPr lang="en-US" sz="1200" b="0" i="0" kern="1200" dirty="0" smtClean="0">
                <a:solidFill>
                  <a:schemeClr val="tx1"/>
                </a:solidFill>
                <a:effectLst/>
                <a:latin typeface="+mn-lt"/>
                <a:ea typeface="+mn-ea"/>
                <a:cs typeface="+mn-cs"/>
              </a:rPr>
              <a:t> (range: 15-25)</a:t>
            </a:r>
            <a:endParaRPr lang="en-US" dirty="0"/>
          </a:p>
        </p:txBody>
      </p:sp>
      <p:sp>
        <p:nvSpPr>
          <p:cNvPr id="4" name="Slide Number Placeholder 3"/>
          <p:cNvSpPr>
            <a:spLocks noGrp="1"/>
          </p:cNvSpPr>
          <p:nvPr>
            <p:ph type="sldNum" sz="quarter" idx="10"/>
          </p:nvPr>
        </p:nvSpPr>
        <p:spPr/>
        <p:txBody>
          <a:bodyPr/>
          <a:lstStyle/>
          <a:p>
            <a:fld id="{052E98AB-CB58-40E2-91B3-131F5D1CE87E}" type="slidenum">
              <a:rPr lang="en-US" smtClean="0"/>
              <a:t>28</a:t>
            </a:fld>
            <a:endParaRPr lang="en-US"/>
          </a:p>
        </p:txBody>
      </p:sp>
    </p:spTree>
    <p:extLst>
      <p:ext uri="{BB962C8B-B14F-4D97-AF65-F5344CB8AC3E}">
        <p14:creationId xmlns:p14="http://schemas.microsoft.com/office/powerpoint/2010/main" val="6456235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2E98AB-CB58-40E2-91B3-131F5D1CE87E}" type="slidenum">
              <a:rPr lang="en-US" smtClean="0"/>
              <a:t>29</a:t>
            </a:fld>
            <a:endParaRPr lang="en-US"/>
          </a:p>
        </p:txBody>
      </p:sp>
    </p:spTree>
    <p:extLst>
      <p:ext uri="{BB962C8B-B14F-4D97-AF65-F5344CB8AC3E}">
        <p14:creationId xmlns:p14="http://schemas.microsoft.com/office/powerpoint/2010/main" val="4252793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2E98AB-CB58-40E2-91B3-131F5D1CE87E}" type="slidenum">
              <a:rPr lang="en-US" smtClean="0"/>
              <a:t>34</a:t>
            </a:fld>
            <a:endParaRPr lang="en-US"/>
          </a:p>
        </p:txBody>
      </p:sp>
    </p:spTree>
    <p:extLst>
      <p:ext uri="{BB962C8B-B14F-4D97-AF65-F5344CB8AC3E}">
        <p14:creationId xmlns:p14="http://schemas.microsoft.com/office/powerpoint/2010/main" val="1827895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2E98AB-CB58-40E2-91B3-131F5D1CE87E}" type="slidenum">
              <a:rPr lang="en-US" smtClean="0"/>
              <a:t>36</a:t>
            </a:fld>
            <a:endParaRPr lang="en-US"/>
          </a:p>
        </p:txBody>
      </p:sp>
    </p:spTree>
    <p:extLst>
      <p:ext uri="{BB962C8B-B14F-4D97-AF65-F5344CB8AC3E}">
        <p14:creationId xmlns:p14="http://schemas.microsoft.com/office/powerpoint/2010/main" val="2954740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2E98AB-CB58-40E2-91B3-131F5D1CE87E}" type="slidenum">
              <a:rPr lang="en-US" smtClean="0"/>
              <a:t>3</a:t>
            </a:fld>
            <a:endParaRPr lang="en-US"/>
          </a:p>
        </p:txBody>
      </p:sp>
    </p:spTree>
    <p:extLst>
      <p:ext uri="{BB962C8B-B14F-4D97-AF65-F5344CB8AC3E}">
        <p14:creationId xmlns:p14="http://schemas.microsoft.com/office/powerpoint/2010/main" val="597647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2E98AB-CB58-40E2-91B3-131F5D1CE87E}" type="slidenum">
              <a:rPr lang="en-US" smtClean="0"/>
              <a:t>4</a:t>
            </a:fld>
            <a:endParaRPr lang="en-US"/>
          </a:p>
        </p:txBody>
      </p:sp>
    </p:spTree>
    <p:extLst>
      <p:ext uri="{BB962C8B-B14F-4D97-AF65-F5344CB8AC3E}">
        <p14:creationId xmlns:p14="http://schemas.microsoft.com/office/powerpoint/2010/main" val="3287346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2E98AB-CB58-40E2-91B3-131F5D1CE87E}" type="slidenum">
              <a:rPr lang="en-US" smtClean="0"/>
              <a:t>6</a:t>
            </a:fld>
            <a:endParaRPr lang="en-US"/>
          </a:p>
        </p:txBody>
      </p:sp>
    </p:spTree>
    <p:extLst>
      <p:ext uri="{BB962C8B-B14F-4D97-AF65-F5344CB8AC3E}">
        <p14:creationId xmlns:p14="http://schemas.microsoft.com/office/powerpoint/2010/main" val="1700416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2E98AB-CB58-40E2-91B3-131F5D1CE87E}" type="slidenum">
              <a:rPr lang="en-US" smtClean="0"/>
              <a:t>7</a:t>
            </a:fld>
            <a:endParaRPr lang="en-US"/>
          </a:p>
        </p:txBody>
      </p:sp>
    </p:spTree>
    <p:extLst>
      <p:ext uri="{BB962C8B-B14F-4D97-AF65-F5344CB8AC3E}">
        <p14:creationId xmlns:p14="http://schemas.microsoft.com/office/powerpoint/2010/main" val="1106191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2E98AB-CB58-40E2-91B3-131F5D1CE87E}" type="slidenum">
              <a:rPr lang="en-US" smtClean="0"/>
              <a:t>8</a:t>
            </a:fld>
            <a:endParaRPr lang="en-US"/>
          </a:p>
        </p:txBody>
      </p:sp>
    </p:spTree>
    <p:extLst>
      <p:ext uri="{BB962C8B-B14F-4D97-AF65-F5344CB8AC3E}">
        <p14:creationId xmlns:p14="http://schemas.microsoft.com/office/powerpoint/2010/main" val="4046276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2E98AB-CB58-40E2-91B3-131F5D1CE87E}" type="slidenum">
              <a:rPr lang="en-US" smtClean="0"/>
              <a:t>9</a:t>
            </a:fld>
            <a:endParaRPr lang="en-US"/>
          </a:p>
        </p:txBody>
      </p:sp>
    </p:spTree>
    <p:extLst>
      <p:ext uri="{BB962C8B-B14F-4D97-AF65-F5344CB8AC3E}">
        <p14:creationId xmlns:p14="http://schemas.microsoft.com/office/powerpoint/2010/main" val="2036745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greatest </a:t>
            </a:r>
            <a:r>
              <a:rPr lang="en-US" sz="1200" i="1" kern="1200" dirty="0">
                <a:solidFill>
                  <a:schemeClr val="tx1"/>
                </a:solidFill>
                <a:effectLst/>
                <a:latin typeface="+mn-lt"/>
                <a:ea typeface="+mn-ea"/>
                <a:cs typeface="+mn-cs"/>
              </a:rPr>
              <a:t>genetic risk factor</a:t>
            </a:r>
            <a:r>
              <a:rPr lang="en-US" sz="1200" kern="1200" dirty="0">
                <a:solidFill>
                  <a:schemeClr val="tx1"/>
                </a:solidFill>
                <a:effectLst/>
                <a:latin typeface="+mn-lt"/>
                <a:ea typeface="+mn-ea"/>
                <a:cs typeface="+mn-cs"/>
              </a:rPr>
              <a:t> for AD is </a:t>
            </a:r>
            <a:r>
              <a:rPr lang="en-US" sz="1200" i="1" kern="1200" dirty="0">
                <a:solidFill>
                  <a:schemeClr val="tx1"/>
                </a:solidFill>
                <a:effectLst/>
                <a:latin typeface="+mn-lt"/>
                <a:ea typeface="+mn-ea"/>
                <a:cs typeface="+mn-cs"/>
              </a:rPr>
              <a:t>APOE4, </a:t>
            </a:r>
            <a:r>
              <a:rPr lang="en-US" sz="1200" kern="1200" dirty="0">
                <a:solidFill>
                  <a:schemeClr val="tx1"/>
                </a:solidFill>
                <a:effectLst/>
                <a:latin typeface="+mn-lt"/>
                <a:ea typeface="+mn-ea"/>
                <a:cs typeface="+mn-cs"/>
              </a:rPr>
              <a:t>increasing risk 5- to </a:t>
            </a:r>
            <a:r>
              <a:rPr lang="en-US" sz="1200" kern="1200" dirty="0" smtClean="0">
                <a:solidFill>
                  <a:schemeClr val="tx1"/>
                </a:solidFill>
                <a:effectLst/>
                <a:latin typeface="+mn-lt"/>
                <a:ea typeface="+mn-ea"/>
                <a:cs typeface="+mn-cs"/>
              </a:rPr>
              <a:t>15-fold. There </a:t>
            </a:r>
            <a:r>
              <a:rPr lang="en-US" sz="1200" kern="1200" dirty="0">
                <a:solidFill>
                  <a:schemeClr val="tx1"/>
                </a:solidFill>
                <a:effectLst/>
                <a:latin typeface="+mn-lt"/>
                <a:ea typeface="+mn-ea"/>
                <a:cs typeface="+mn-cs"/>
              </a:rPr>
              <a:t>is longstanding evidence that compared to males, female </a:t>
            </a:r>
            <a:r>
              <a:rPr lang="en-US" sz="1200" i="1" kern="1200" dirty="0">
                <a:solidFill>
                  <a:schemeClr val="tx1"/>
                </a:solidFill>
                <a:effectLst/>
                <a:latin typeface="+mn-lt"/>
                <a:ea typeface="+mn-ea"/>
                <a:cs typeface="+mn-cs"/>
              </a:rPr>
              <a:t>APOE4</a:t>
            </a:r>
            <a:r>
              <a:rPr lang="en-US" sz="1200" kern="1200" dirty="0">
                <a:solidFill>
                  <a:schemeClr val="tx1"/>
                </a:solidFill>
                <a:effectLst/>
                <a:latin typeface="+mn-lt"/>
                <a:ea typeface="+mn-ea"/>
                <a:cs typeface="+mn-cs"/>
              </a:rPr>
              <a:t> carriers have a greater lifetime risk for developing AD and an increased rate of cognitive decline. </a:t>
            </a:r>
            <a:r>
              <a:rPr lang="en-US" sz="1200" kern="1200" dirty="0" smtClean="0">
                <a:solidFill>
                  <a:schemeClr val="tx1"/>
                </a:solidFill>
                <a:effectLst/>
                <a:latin typeface="+mn-lt"/>
                <a:ea typeface="+mn-ea"/>
                <a:cs typeface="+mn-cs"/>
              </a:rPr>
              <a:t>Obesity</a:t>
            </a:r>
            <a:r>
              <a:rPr lang="en-US" sz="1200" kern="1200" dirty="0">
                <a:solidFill>
                  <a:schemeClr val="tx1"/>
                </a:solidFill>
                <a:effectLst/>
                <a:latin typeface="+mn-lt"/>
                <a:ea typeface="+mn-ea"/>
                <a:cs typeface="+mn-cs"/>
              </a:rPr>
              <a:t>, poor diet, and commonly comorbid dyslipidemia exacerbate these associations. Postmenopausal decrease in estrogen increases the risk for weight gain and redistribution of adipose tissue to be more visceral, particularly in the presence of an unhealthy diet (e.g., high in saturated fats). Because female </a:t>
            </a:r>
            <a:r>
              <a:rPr lang="en-US" sz="1200" i="1" kern="1200" dirty="0">
                <a:solidFill>
                  <a:schemeClr val="tx1"/>
                </a:solidFill>
                <a:effectLst/>
                <a:latin typeface="+mn-lt"/>
                <a:ea typeface="+mn-ea"/>
                <a:cs typeface="+mn-cs"/>
              </a:rPr>
              <a:t>APOE4 </a:t>
            </a:r>
            <a:r>
              <a:rPr lang="en-US" sz="1200" kern="1200" dirty="0">
                <a:solidFill>
                  <a:schemeClr val="tx1"/>
                </a:solidFill>
                <a:effectLst/>
                <a:latin typeface="+mn-lt"/>
                <a:ea typeface="+mn-ea"/>
                <a:cs typeface="+mn-cs"/>
              </a:rPr>
              <a:t>carriers are at the greatest risk for cognitive decline, more so in presence of comorbid obesity and dyslipidemia, this population was specifically targeted for intervention. </a:t>
            </a:r>
            <a:endParaRPr lang="en-US" dirty="0"/>
          </a:p>
        </p:txBody>
      </p:sp>
      <p:sp>
        <p:nvSpPr>
          <p:cNvPr id="4" name="Slide Number Placeholder 3"/>
          <p:cNvSpPr>
            <a:spLocks noGrp="1"/>
          </p:cNvSpPr>
          <p:nvPr>
            <p:ph type="sldNum" sz="quarter" idx="10"/>
          </p:nvPr>
        </p:nvSpPr>
        <p:spPr/>
        <p:txBody>
          <a:bodyPr/>
          <a:lstStyle/>
          <a:p>
            <a:fld id="{18092D46-5C12-B94C-8149-9C44A64528E0}" type="slidenum">
              <a:rPr lang="en-US" smtClean="0"/>
              <a:t>10</a:t>
            </a:fld>
            <a:endParaRPr lang="en-US"/>
          </a:p>
        </p:txBody>
      </p:sp>
    </p:spTree>
    <p:extLst>
      <p:ext uri="{BB962C8B-B14F-4D97-AF65-F5344CB8AC3E}">
        <p14:creationId xmlns:p14="http://schemas.microsoft.com/office/powerpoint/2010/main" val="1740440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5/8/2019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5/8/2019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5/8/2019</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5/8/2019</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5/8/2019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5/8/2019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5/8/2019</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5/8/2019</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0.emf"/></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video" Target="https://www.youtube.com/embed/uIT4VaTCCV4"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4.emf"/></Relationships>
</file>

<file path=ppt/slides/_rels/slide4.xml.rels><?xml version="1.0" encoding="UTF-8" standalone="yes"?>
<Relationships xmlns="http://schemas.openxmlformats.org/package/2006/relationships"><Relationship Id="rId3" Type="http://schemas.openxmlformats.org/officeDocument/2006/relationships/hyperlink" Target="https://www.hsph.harvard.edu/nutritionsource/media/"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hsph.harvard.edu/nutritionsource/media/"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Food for Thought: Connections between Nutrition and Brain Health</a:t>
            </a:r>
          </a:p>
        </p:txBody>
      </p:sp>
      <p:sp>
        <p:nvSpPr>
          <p:cNvPr id="3" name="Subtitle 2"/>
          <p:cNvSpPr>
            <a:spLocks noGrp="1"/>
          </p:cNvSpPr>
          <p:nvPr>
            <p:ph type="subTitle" idx="1"/>
          </p:nvPr>
        </p:nvSpPr>
        <p:spPr>
          <a:xfrm>
            <a:off x="1178011" y="4629056"/>
            <a:ext cx="8720015" cy="1343376"/>
          </a:xfrm>
        </p:spPr>
        <p:txBody>
          <a:bodyPr>
            <a:normAutofit fontScale="77500" lnSpcReduction="20000"/>
          </a:bodyPr>
          <a:lstStyle/>
          <a:p>
            <a:r>
              <a:rPr lang="en-US" dirty="0" smtClean="0"/>
              <a:t>Lisa Tussing-Humphreys, PhD, MS, RD</a:t>
            </a:r>
          </a:p>
          <a:p>
            <a:r>
              <a:rPr lang="en-US" dirty="0" smtClean="0"/>
              <a:t>Assistant Professor, Department of Medicine</a:t>
            </a:r>
          </a:p>
          <a:p>
            <a:r>
              <a:rPr lang="en-US" dirty="0" smtClean="0"/>
              <a:t>University of Illinois at Chicago</a:t>
            </a:r>
          </a:p>
          <a:p>
            <a:r>
              <a:rPr lang="en-US" dirty="0" smtClean="0"/>
              <a:t>ltussing@uic.edu</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222" y="422113"/>
            <a:ext cx="6215347" cy="1752669"/>
          </a:xfrm>
          <a:prstGeom prst="rect">
            <a:avLst/>
          </a:prstGeom>
        </p:spPr>
      </p:pic>
    </p:spTree>
    <p:extLst>
      <p:ext uri="{BB962C8B-B14F-4D97-AF65-F5344CB8AC3E}">
        <p14:creationId xmlns:p14="http://schemas.microsoft.com/office/powerpoint/2010/main" val="36365947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xmlns="" id="{8B72A9E6-8E4B-F34A-A42C-9EEFCBE0D45B}"/>
              </a:ext>
            </a:extLst>
          </p:cNvPr>
          <p:cNvCxnSpPr>
            <a:cxnSpLocks/>
          </p:cNvCxnSpPr>
          <p:nvPr/>
        </p:nvCxnSpPr>
        <p:spPr>
          <a:xfrm flipV="1">
            <a:off x="6539779" y="1397876"/>
            <a:ext cx="2982593" cy="495"/>
          </a:xfrm>
          <a:prstGeom prst="line">
            <a:avLst/>
          </a:prstGeom>
          <a:ln w="762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ounded Rectangle 10">
            <a:extLst>
              <a:ext uri="{FF2B5EF4-FFF2-40B4-BE49-F238E27FC236}">
                <a16:creationId xmlns:a16="http://schemas.microsoft.com/office/drawing/2014/main" xmlns="" id="{776FA8CE-72F4-9F4F-9697-58456D6A2DCC}"/>
              </a:ext>
            </a:extLst>
          </p:cNvPr>
          <p:cNvSpPr/>
          <p:nvPr/>
        </p:nvSpPr>
        <p:spPr>
          <a:xfrm>
            <a:off x="4580467" y="823492"/>
            <a:ext cx="2044317" cy="1073041"/>
          </a:xfrm>
          <a:prstGeom prst="roundRect">
            <a:avLst/>
          </a:prstGeom>
          <a:solidFill>
            <a:srgbClr val="FF2600"/>
          </a:solidFill>
          <a:ln>
            <a:solidFill>
              <a:srgbClr val="FF2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smtClean="0"/>
              <a:t>Genetics</a:t>
            </a:r>
          </a:p>
          <a:p>
            <a:pPr algn="ctr"/>
            <a:r>
              <a:rPr lang="en-US" sz="2400" i="1" dirty="0" smtClean="0"/>
              <a:t>(e.g., APOE4)</a:t>
            </a:r>
            <a:endParaRPr lang="en-US" sz="2400" i="1" dirty="0"/>
          </a:p>
        </p:txBody>
      </p:sp>
      <p:sp>
        <p:nvSpPr>
          <p:cNvPr id="12" name="Rounded Rectangle 11">
            <a:extLst>
              <a:ext uri="{FF2B5EF4-FFF2-40B4-BE49-F238E27FC236}">
                <a16:creationId xmlns:a16="http://schemas.microsoft.com/office/drawing/2014/main" xmlns="" id="{3BE483FE-A821-4D47-85CD-0247F836B0C4}"/>
              </a:ext>
            </a:extLst>
          </p:cNvPr>
          <p:cNvSpPr/>
          <p:nvPr/>
        </p:nvSpPr>
        <p:spPr>
          <a:xfrm>
            <a:off x="9279467" y="894518"/>
            <a:ext cx="2102298" cy="1007704"/>
          </a:xfrm>
          <a:prstGeom prst="roundRect">
            <a:avLst/>
          </a:prstGeom>
          <a:solidFill>
            <a:srgbClr val="FF92CB"/>
          </a:solidFill>
          <a:ln>
            <a:solidFill>
              <a:srgbClr val="FF9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Biological </a:t>
            </a:r>
            <a:r>
              <a:rPr lang="en-US" sz="2400" dirty="0"/>
              <a:t>Sex ♀</a:t>
            </a:r>
          </a:p>
        </p:txBody>
      </p:sp>
      <p:sp>
        <p:nvSpPr>
          <p:cNvPr id="24" name="TextBox 23">
            <a:extLst>
              <a:ext uri="{FF2B5EF4-FFF2-40B4-BE49-F238E27FC236}">
                <a16:creationId xmlns:a16="http://schemas.microsoft.com/office/drawing/2014/main" xmlns="" id="{DCF9D95F-D7E9-194A-BEC2-15E48C3CFB46}"/>
              </a:ext>
            </a:extLst>
          </p:cNvPr>
          <p:cNvSpPr txBox="1"/>
          <p:nvPr/>
        </p:nvSpPr>
        <p:spPr>
          <a:xfrm>
            <a:off x="86738" y="6404157"/>
            <a:ext cx="9932895" cy="584775"/>
          </a:xfrm>
          <a:prstGeom prst="rect">
            <a:avLst/>
          </a:prstGeom>
          <a:noFill/>
        </p:spPr>
        <p:txBody>
          <a:bodyPr wrap="square" rtlCol="0">
            <a:spAutoFit/>
          </a:bodyPr>
          <a:lstStyle/>
          <a:p>
            <a:r>
              <a:rPr lang="en-US" sz="1400" b="1" i="1" dirty="0"/>
              <a:t>Altmann et al., 2014; </a:t>
            </a:r>
            <a:r>
              <a:rPr lang="en-US" sz="1400" b="1" i="1" dirty="0" err="1"/>
              <a:t>Carr</a:t>
            </a:r>
            <a:r>
              <a:rPr lang="en-US" sz="1400" b="1" i="1" dirty="0"/>
              <a:t>, 2003; Farrer et al., 1997; </a:t>
            </a:r>
            <a:r>
              <a:rPr lang="en-US" sz="1400" b="1" i="1" dirty="0" err="1"/>
              <a:t>Kypreos</a:t>
            </a:r>
            <a:r>
              <a:rPr lang="en-US" sz="1400" b="1" i="1" dirty="0"/>
              <a:t> et al., 2009</a:t>
            </a:r>
          </a:p>
          <a:p>
            <a:endParaRPr lang="en-US" dirty="0"/>
          </a:p>
        </p:txBody>
      </p:sp>
      <p:sp>
        <p:nvSpPr>
          <p:cNvPr id="13" name="Rounded Rectangle 12">
            <a:extLst>
              <a:ext uri="{FF2B5EF4-FFF2-40B4-BE49-F238E27FC236}">
                <a16:creationId xmlns:a16="http://schemas.microsoft.com/office/drawing/2014/main" xmlns="" id="{776FA8CE-72F4-9F4F-9697-58456D6A2DCC}"/>
              </a:ext>
            </a:extLst>
          </p:cNvPr>
          <p:cNvSpPr/>
          <p:nvPr/>
        </p:nvSpPr>
        <p:spPr>
          <a:xfrm>
            <a:off x="4226011" y="3079521"/>
            <a:ext cx="7380331" cy="3324636"/>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r>
              <a:rPr lang="en-US" sz="2400" dirty="0" smtClean="0"/>
              <a:t>Diet</a:t>
            </a:r>
            <a:endParaRPr lang="en-US" sz="2400" dirty="0"/>
          </a:p>
          <a:p>
            <a:pPr algn="ctr"/>
            <a:r>
              <a:rPr lang="en-US" sz="2400" dirty="0" smtClean="0"/>
              <a:t>Physical activity</a:t>
            </a:r>
            <a:endParaRPr lang="en-US" sz="2400" dirty="0"/>
          </a:p>
          <a:p>
            <a:pPr algn="ctr"/>
            <a:r>
              <a:rPr lang="en-US" sz="2400" dirty="0" smtClean="0"/>
              <a:t>Obesity</a:t>
            </a:r>
            <a:endParaRPr lang="en-US" sz="2400" dirty="0"/>
          </a:p>
          <a:p>
            <a:pPr algn="ctr"/>
            <a:r>
              <a:rPr lang="en-US" sz="2400" dirty="0"/>
              <a:t>Hypertension</a:t>
            </a:r>
          </a:p>
          <a:p>
            <a:pPr algn="ctr"/>
            <a:r>
              <a:rPr lang="en-US" sz="2400" dirty="0" smtClean="0"/>
              <a:t>Cholesterol</a:t>
            </a:r>
            <a:endParaRPr lang="en-US" sz="2400" dirty="0"/>
          </a:p>
          <a:p>
            <a:pPr algn="ctr"/>
            <a:r>
              <a:rPr lang="en-US" sz="2400" dirty="0" smtClean="0"/>
              <a:t>Type 2 diabetes</a:t>
            </a:r>
            <a:endParaRPr lang="en-US" sz="2400" dirty="0"/>
          </a:p>
          <a:p>
            <a:pPr algn="ctr"/>
            <a:r>
              <a:rPr lang="en-US" sz="2400" dirty="0"/>
              <a:t>Cigarette </a:t>
            </a:r>
            <a:r>
              <a:rPr lang="en-US" sz="2400" dirty="0" smtClean="0"/>
              <a:t>use</a:t>
            </a:r>
            <a:endParaRPr lang="en-US" sz="2400" dirty="0"/>
          </a:p>
          <a:p>
            <a:pPr algn="ctr"/>
            <a:r>
              <a:rPr lang="en-US" sz="2400" dirty="0" smtClean="0"/>
              <a:t>CVD</a:t>
            </a:r>
            <a:endParaRPr lang="en-US" sz="2400" dirty="0"/>
          </a:p>
          <a:p>
            <a:pPr algn="ctr"/>
            <a:r>
              <a:rPr lang="en-US" sz="2400" dirty="0" smtClean="0"/>
              <a:t>Depression</a:t>
            </a:r>
          </a:p>
          <a:p>
            <a:pPr algn="ctr"/>
            <a:r>
              <a:rPr lang="en-US" sz="2400" dirty="0" smtClean="0"/>
              <a:t>Alcohol use</a:t>
            </a:r>
          </a:p>
          <a:p>
            <a:pPr algn="ctr"/>
            <a:r>
              <a:rPr lang="en-US" sz="2400" dirty="0" smtClean="0"/>
              <a:t>Social engagement?</a:t>
            </a:r>
          </a:p>
          <a:p>
            <a:pPr algn="ctr"/>
            <a:r>
              <a:rPr lang="en-US" sz="2400" dirty="0" smtClean="0"/>
              <a:t>Lifelong learning?</a:t>
            </a:r>
          </a:p>
          <a:p>
            <a:pPr algn="ctr"/>
            <a:r>
              <a:rPr lang="en-US" sz="2400" dirty="0" smtClean="0"/>
              <a:t>Years of education</a:t>
            </a:r>
          </a:p>
          <a:p>
            <a:pPr algn="ctr"/>
            <a:r>
              <a:rPr lang="en-US" sz="2400" dirty="0" smtClean="0"/>
              <a:t>Sleep?</a:t>
            </a:r>
          </a:p>
          <a:p>
            <a:pPr algn="ctr"/>
            <a:endParaRPr lang="en-US" sz="2400" dirty="0"/>
          </a:p>
        </p:txBody>
      </p:sp>
      <p:sp>
        <p:nvSpPr>
          <p:cNvPr id="3" name="Title 2"/>
          <p:cNvSpPr>
            <a:spLocks noGrp="1"/>
          </p:cNvSpPr>
          <p:nvPr>
            <p:ph type="title"/>
          </p:nvPr>
        </p:nvSpPr>
        <p:spPr/>
        <p:txBody>
          <a:bodyPr>
            <a:normAutofit/>
          </a:bodyPr>
          <a:lstStyle/>
          <a:p>
            <a:r>
              <a:rPr lang="en-US" sz="2800" dirty="0" smtClean="0"/>
              <a:t>Risk Factors and Protective Factors for Alzheimer’s and Vascular Dementia</a:t>
            </a:r>
            <a:endParaRPr lang="en-US" sz="2800" dirty="0"/>
          </a:p>
        </p:txBody>
      </p:sp>
      <p:sp>
        <p:nvSpPr>
          <p:cNvPr id="5" name="TextBox 4"/>
          <p:cNvSpPr txBox="1"/>
          <p:nvPr/>
        </p:nvSpPr>
        <p:spPr>
          <a:xfrm>
            <a:off x="5985049" y="2745638"/>
            <a:ext cx="3746612" cy="369332"/>
          </a:xfrm>
          <a:prstGeom prst="rect">
            <a:avLst/>
          </a:prstGeom>
          <a:noFill/>
        </p:spPr>
        <p:txBody>
          <a:bodyPr wrap="square" rtlCol="0">
            <a:spAutoFit/>
          </a:bodyPr>
          <a:lstStyle/>
          <a:p>
            <a:pPr algn="ctr"/>
            <a:r>
              <a:rPr lang="en-US" b="1" dirty="0" smtClean="0"/>
              <a:t>Modifiable</a:t>
            </a:r>
            <a:endParaRPr lang="en-US" b="1" dirty="0"/>
          </a:p>
        </p:txBody>
      </p:sp>
      <p:sp>
        <p:nvSpPr>
          <p:cNvPr id="15" name="TextBox 14"/>
          <p:cNvSpPr txBox="1"/>
          <p:nvPr/>
        </p:nvSpPr>
        <p:spPr>
          <a:xfrm>
            <a:off x="5985049" y="528496"/>
            <a:ext cx="3746612" cy="369332"/>
          </a:xfrm>
          <a:prstGeom prst="rect">
            <a:avLst/>
          </a:prstGeom>
          <a:noFill/>
        </p:spPr>
        <p:txBody>
          <a:bodyPr wrap="square" rtlCol="0">
            <a:spAutoFit/>
          </a:bodyPr>
          <a:lstStyle/>
          <a:p>
            <a:pPr algn="ctr"/>
            <a:r>
              <a:rPr lang="en-US" b="1" dirty="0" smtClean="0"/>
              <a:t>Non-modifiable</a:t>
            </a:r>
            <a:endParaRPr lang="en-US" b="1" dirty="0"/>
          </a:p>
        </p:txBody>
      </p:sp>
      <p:sp>
        <p:nvSpPr>
          <p:cNvPr id="2" name="Up-Down Arrow 1"/>
          <p:cNvSpPr/>
          <p:nvPr/>
        </p:nvSpPr>
        <p:spPr>
          <a:xfrm>
            <a:off x="5336275" y="2060812"/>
            <a:ext cx="648774" cy="88987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Down Arrow 13"/>
          <p:cNvSpPr/>
          <p:nvPr/>
        </p:nvSpPr>
        <p:spPr>
          <a:xfrm>
            <a:off x="9961968" y="2049096"/>
            <a:ext cx="648774" cy="88987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6993924" y="942799"/>
            <a:ext cx="1869990" cy="9594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Age</a:t>
            </a:r>
            <a:endParaRPr lang="en-US" sz="3200" dirty="0"/>
          </a:p>
        </p:txBody>
      </p:sp>
    </p:spTree>
    <p:extLst>
      <p:ext uri="{BB962C8B-B14F-4D97-AF65-F5344CB8AC3E}">
        <p14:creationId xmlns:p14="http://schemas.microsoft.com/office/powerpoint/2010/main" val="607477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Depression? </a:t>
            </a:r>
            <a:endParaRPr lang="en-US" dirty="0"/>
          </a:p>
        </p:txBody>
      </p:sp>
      <p:pic>
        <p:nvPicPr>
          <p:cNvPr id="5" name="Content Placeholder 4"/>
          <p:cNvPicPr>
            <a:picLocks noGrp="1" noChangeAspect="1"/>
          </p:cNvPicPr>
          <p:nvPr>
            <p:ph sz="half" idx="1"/>
          </p:nvPr>
        </p:nvPicPr>
        <p:blipFill rotWithShape="1">
          <a:blip r:embed="rId2"/>
          <a:srcRect l="13005" r="12187" b="51553"/>
          <a:stretch/>
        </p:blipFill>
        <p:spPr>
          <a:xfrm>
            <a:off x="3627928" y="1489025"/>
            <a:ext cx="4190192" cy="3002620"/>
          </a:xfrm>
          <a:prstGeom prst="rect">
            <a:avLst/>
          </a:prstGeom>
        </p:spPr>
      </p:pic>
      <p:sp>
        <p:nvSpPr>
          <p:cNvPr id="7" name="Content Placeholder 6"/>
          <p:cNvSpPr>
            <a:spLocks noGrp="1"/>
          </p:cNvSpPr>
          <p:nvPr>
            <p:ph sz="half" idx="2"/>
          </p:nvPr>
        </p:nvSpPr>
        <p:spPr>
          <a:xfrm>
            <a:off x="7922895" y="830580"/>
            <a:ext cx="3716655" cy="5120640"/>
          </a:xfrm>
        </p:spPr>
        <p:txBody>
          <a:bodyPr>
            <a:normAutofit fontScale="77500" lnSpcReduction="20000"/>
          </a:bodyPr>
          <a:lstStyle/>
          <a:p>
            <a:pPr marL="0" indent="0">
              <a:buNone/>
            </a:pPr>
            <a:r>
              <a:rPr lang="en-US" b="1" u="sng" dirty="0"/>
              <a:t>Depression symptoms </a:t>
            </a:r>
            <a:r>
              <a:rPr lang="en-US" b="1" u="sng" dirty="0" smtClean="0"/>
              <a:t>:</a:t>
            </a:r>
            <a:endParaRPr lang="en-US" b="1" u="sng" dirty="0"/>
          </a:p>
          <a:p>
            <a:r>
              <a:rPr lang="en-US" dirty="0"/>
              <a:t>Feeling sad or having a depressed mood</a:t>
            </a:r>
          </a:p>
          <a:p>
            <a:r>
              <a:rPr lang="en-US" dirty="0"/>
              <a:t>Loss of interest or pleasure in activities once enjoyed</a:t>
            </a:r>
          </a:p>
          <a:p>
            <a:r>
              <a:rPr lang="en-US" dirty="0"/>
              <a:t>Changes in appetite — weight loss or gain unrelated to dieting</a:t>
            </a:r>
          </a:p>
          <a:p>
            <a:r>
              <a:rPr lang="en-US" dirty="0"/>
              <a:t>Trouble sleeping or sleeping too much</a:t>
            </a:r>
          </a:p>
          <a:p>
            <a:r>
              <a:rPr lang="en-US" dirty="0"/>
              <a:t>Loss of energy or increased fatigue</a:t>
            </a:r>
          </a:p>
          <a:p>
            <a:r>
              <a:rPr lang="en-US" dirty="0"/>
              <a:t>Increase in purposeless physical activity (e.g., hand-wringing or pacing) or slowed movements and speech (actions observable by others)</a:t>
            </a:r>
          </a:p>
          <a:p>
            <a:r>
              <a:rPr lang="en-US" dirty="0"/>
              <a:t>Feeling worthless or guilty</a:t>
            </a:r>
          </a:p>
          <a:p>
            <a:r>
              <a:rPr lang="en-US" dirty="0"/>
              <a:t>Difficulty thinking, concentrating or making decisions</a:t>
            </a:r>
          </a:p>
          <a:p>
            <a:r>
              <a:rPr lang="en-US" dirty="0"/>
              <a:t>Thoughts of death or suicide</a:t>
            </a:r>
          </a:p>
          <a:p>
            <a:pPr marL="0" indent="0">
              <a:buNone/>
            </a:pPr>
            <a:r>
              <a:rPr lang="en-US" b="1" i="1" dirty="0"/>
              <a:t>Symptoms must last at least two weeks for a diagnosis of depression.</a:t>
            </a:r>
          </a:p>
          <a:p>
            <a:endParaRPr lang="en-US" dirty="0"/>
          </a:p>
        </p:txBody>
      </p:sp>
      <p:sp>
        <p:nvSpPr>
          <p:cNvPr id="6" name="Oval 5"/>
          <p:cNvSpPr/>
          <p:nvPr/>
        </p:nvSpPr>
        <p:spPr>
          <a:xfrm>
            <a:off x="3523153" y="2541116"/>
            <a:ext cx="1545433" cy="9434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41536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Factors and Protective Factors for Major Depression</a:t>
            </a:r>
            <a:endParaRPr lang="en-US" dirty="0"/>
          </a:p>
        </p:txBody>
      </p:sp>
      <p:sp>
        <p:nvSpPr>
          <p:cNvPr id="4" name="Text Placeholder 3"/>
          <p:cNvSpPr>
            <a:spLocks noGrp="1"/>
          </p:cNvSpPr>
          <p:nvPr>
            <p:ph type="body" idx="1"/>
          </p:nvPr>
        </p:nvSpPr>
        <p:spPr/>
        <p:txBody>
          <a:bodyPr/>
          <a:lstStyle/>
          <a:p>
            <a:r>
              <a:rPr lang="en-US" dirty="0" smtClean="0"/>
              <a:t>Risk Factors</a:t>
            </a:r>
            <a:endParaRPr lang="en-US" dirty="0"/>
          </a:p>
        </p:txBody>
      </p:sp>
      <p:sp>
        <p:nvSpPr>
          <p:cNvPr id="5" name="Content Placeholder 4"/>
          <p:cNvSpPr>
            <a:spLocks noGrp="1"/>
          </p:cNvSpPr>
          <p:nvPr>
            <p:ph sz="half" idx="2"/>
          </p:nvPr>
        </p:nvSpPr>
        <p:spPr/>
        <p:txBody>
          <a:bodyPr>
            <a:normAutofit fontScale="92500" lnSpcReduction="20000"/>
          </a:bodyPr>
          <a:lstStyle/>
          <a:p>
            <a:r>
              <a:rPr lang="en-US" dirty="0" smtClean="0"/>
              <a:t>Socio-economic status</a:t>
            </a:r>
          </a:p>
          <a:p>
            <a:r>
              <a:rPr lang="en-US" dirty="0" smtClean="0"/>
              <a:t>Childhood trauma</a:t>
            </a:r>
          </a:p>
          <a:p>
            <a:r>
              <a:rPr lang="en-US" dirty="0" smtClean="0"/>
              <a:t>Genetics</a:t>
            </a:r>
          </a:p>
          <a:p>
            <a:r>
              <a:rPr lang="en-US" dirty="0" smtClean="0"/>
              <a:t>Biological sex</a:t>
            </a:r>
          </a:p>
          <a:p>
            <a:r>
              <a:rPr lang="en-US" dirty="0" smtClean="0"/>
              <a:t>Substance abuse</a:t>
            </a:r>
          </a:p>
          <a:p>
            <a:r>
              <a:rPr lang="en-US" dirty="0" smtClean="0"/>
              <a:t>Age</a:t>
            </a:r>
          </a:p>
          <a:p>
            <a:r>
              <a:rPr lang="en-US" dirty="0" smtClean="0"/>
              <a:t>Major life events</a:t>
            </a:r>
          </a:p>
          <a:p>
            <a:r>
              <a:rPr lang="en-US" dirty="0" smtClean="0"/>
              <a:t>Race/ethnicity</a:t>
            </a:r>
          </a:p>
          <a:p>
            <a:r>
              <a:rPr lang="en-US" dirty="0" smtClean="0"/>
              <a:t>Physical health</a:t>
            </a:r>
          </a:p>
          <a:p>
            <a:r>
              <a:rPr lang="en-US" dirty="0" smtClean="0"/>
              <a:t>Obesity? </a:t>
            </a:r>
          </a:p>
          <a:p>
            <a:r>
              <a:rPr lang="en-US" dirty="0" smtClean="0"/>
              <a:t>Western diet? </a:t>
            </a:r>
          </a:p>
          <a:p>
            <a:pPr marL="0" indent="0">
              <a:buNone/>
            </a:pPr>
            <a:endParaRPr lang="en-US" dirty="0"/>
          </a:p>
        </p:txBody>
      </p:sp>
      <p:sp>
        <p:nvSpPr>
          <p:cNvPr id="6" name="Text Placeholder 5"/>
          <p:cNvSpPr>
            <a:spLocks noGrp="1"/>
          </p:cNvSpPr>
          <p:nvPr>
            <p:ph type="body" sz="quarter" idx="3"/>
          </p:nvPr>
        </p:nvSpPr>
        <p:spPr/>
        <p:txBody>
          <a:bodyPr/>
          <a:lstStyle/>
          <a:p>
            <a:r>
              <a:rPr lang="en-US" dirty="0" smtClean="0"/>
              <a:t>Protective Factors</a:t>
            </a:r>
            <a:endParaRPr lang="en-US" dirty="0"/>
          </a:p>
        </p:txBody>
      </p:sp>
      <p:sp>
        <p:nvSpPr>
          <p:cNvPr id="7" name="Content Placeholder 6"/>
          <p:cNvSpPr>
            <a:spLocks noGrp="1"/>
          </p:cNvSpPr>
          <p:nvPr>
            <p:ph sz="quarter" idx="4"/>
          </p:nvPr>
        </p:nvSpPr>
        <p:spPr>
          <a:xfrm>
            <a:off x="7818463" y="1819142"/>
            <a:ext cx="3474720" cy="2088614"/>
          </a:xfrm>
        </p:spPr>
        <p:txBody>
          <a:bodyPr>
            <a:normAutofit lnSpcReduction="10000"/>
          </a:bodyPr>
          <a:lstStyle/>
          <a:p>
            <a:r>
              <a:rPr lang="en-US" dirty="0" smtClean="0"/>
              <a:t>Social support</a:t>
            </a:r>
          </a:p>
          <a:p>
            <a:r>
              <a:rPr lang="en-US" sz="2200" dirty="0" smtClean="0"/>
              <a:t>Coping</a:t>
            </a:r>
            <a:r>
              <a:rPr lang="en-US" dirty="0" smtClean="0"/>
              <a:t> skills</a:t>
            </a:r>
          </a:p>
          <a:p>
            <a:r>
              <a:rPr lang="en-US" dirty="0" smtClean="0"/>
              <a:t>Healthy diet?</a:t>
            </a:r>
          </a:p>
          <a:p>
            <a:r>
              <a:rPr lang="en-US" dirty="0" smtClean="0"/>
              <a:t>Physical activity? </a:t>
            </a:r>
          </a:p>
          <a:p>
            <a:r>
              <a:rPr lang="en-US" dirty="0" smtClean="0"/>
              <a:t> Spirituality?</a:t>
            </a:r>
          </a:p>
        </p:txBody>
      </p:sp>
    </p:spTree>
    <p:extLst>
      <p:ext uri="{BB962C8B-B14F-4D97-AF65-F5344CB8AC3E}">
        <p14:creationId xmlns:p14="http://schemas.microsoft.com/office/powerpoint/2010/main" val="27449176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frontiersin.org/files/Articles/329519/fnins-12-00155-HTML/image_m/fnins-12-00155-g00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76327" y="642156"/>
            <a:ext cx="9915673" cy="55138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762461" y="5536095"/>
            <a:ext cx="1172817" cy="357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139812" y="4954431"/>
            <a:ext cx="1172817" cy="2882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607287" y="5714998"/>
            <a:ext cx="1134502" cy="4410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312665" y="4978339"/>
            <a:ext cx="1294447" cy="4203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308247" y="6290269"/>
            <a:ext cx="1187866" cy="2934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 y="2121811"/>
            <a:ext cx="2428875" cy="2062103"/>
          </a:xfrm>
          <a:prstGeom prst="rect">
            <a:avLst/>
          </a:prstGeom>
        </p:spPr>
        <p:txBody>
          <a:bodyPr wrap="square">
            <a:spAutoFit/>
          </a:bodyPr>
          <a:lstStyle/>
          <a:p>
            <a:r>
              <a:rPr lang="en-US" sz="3200" dirty="0" smtClean="0">
                <a:solidFill>
                  <a:schemeClr val="bg1"/>
                </a:solidFill>
              </a:rPr>
              <a:t>Mechanisms Linking Diet to Brain Health</a:t>
            </a:r>
            <a:endParaRPr lang="en-US" sz="3200" dirty="0">
              <a:solidFill>
                <a:schemeClr val="bg1"/>
              </a:solidFill>
            </a:endParaRPr>
          </a:p>
        </p:txBody>
      </p:sp>
    </p:spTree>
    <p:extLst>
      <p:ext uri="{BB962C8B-B14F-4D97-AF65-F5344CB8AC3E}">
        <p14:creationId xmlns:p14="http://schemas.microsoft.com/office/powerpoint/2010/main" val="31345945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a “Western” Diet?</a:t>
            </a:r>
            <a:endParaRPr lang="en-US" dirty="0"/>
          </a:p>
        </p:txBody>
      </p:sp>
      <p:pic>
        <p:nvPicPr>
          <p:cNvPr id="5" name="Content Placeholder 4"/>
          <p:cNvPicPr>
            <a:picLocks noGrp="1" noChangeAspect="1"/>
          </p:cNvPicPr>
          <p:nvPr>
            <p:ph sz="half" idx="1"/>
          </p:nvPr>
        </p:nvPicPr>
        <p:blipFill rotWithShape="1">
          <a:blip r:embed="rId2"/>
          <a:srcRect l="17524" r="18933"/>
          <a:stretch/>
        </p:blipFill>
        <p:spPr>
          <a:xfrm>
            <a:off x="3759232" y="1647824"/>
            <a:ext cx="3717894" cy="3276601"/>
          </a:xfrm>
          <a:prstGeom prst="rect">
            <a:avLst/>
          </a:prstGeom>
        </p:spPr>
      </p:pic>
      <p:sp>
        <p:nvSpPr>
          <p:cNvPr id="6" name="Content Placeholder 5"/>
          <p:cNvSpPr>
            <a:spLocks noGrp="1"/>
          </p:cNvSpPr>
          <p:nvPr>
            <p:ph sz="half" idx="2"/>
          </p:nvPr>
        </p:nvSpPr>
        <p:spPr/>
        <p:txBody>
          <a:bodyPr/>
          <a:lstStyle/>
          <a:p>
            <a:pPr marL="0" indent="0">
              <a:buNone/>
            </a:pPr>
            <a:r>
              <a:rPr lang="en-US" b="1" dirty="0" smtClean="0"/>
              <a:t>High in: </a:t>
            </a:r>
          </a:p>
          <a:p>
            <a:r>
              <a:rPr lang="en-US" dirty="0" smtClean="0"/>
              <a:t>Processed foods</a:t>
            </a:r>
          </a:p>
          <a:p>
            <a:r>
              <a:rPr lang="en-US" dirty="0" smtClean="0"/>
              <a:t>Fast foods</a:t>
            </a:r>
          </a:p>
          <a:p>
            <a:r>
              <a:rPr lang="en-US" dirty="0" smtClean="0"/>
              <a:t>Sugar/refined carbohydrates</a:t>
            </a:r>
          </a:p>
          <a:p>
            <a:r>
              <a:rPr lang="en-US" dirty="0" smtClean="0"/>
              <a:t>Animal protein and fat</a:t>
            </a:r>
          </a:p>
          <a:p>
            <a:endParaRPr lang="en-US" dirty="0"/>
          </a:p>
          <a:p>
            <a:pPr marL="0" indent="0">
              <a:buNone/>
            </a:pPr>
            <a:r>
              <a:rPr lang="en-US" b="1" dirty="0" smtClean="0"/>
              <a:t>Low in: </a:t>
            </a:r>
          </a:p>
          <a:p>
            <a:r>
              <a:rPr lang="en-US" dirty="0" smtClean="0"/>
              <a:t>Fruits and vegetables</a:t>
            </a:r>
          </a:p>
          <a:p>
            <a:r>
              <a:rPr lang="en-US" dirty="0" smtClean="0"/>
              <a:t>Whole grains/fiber</a:t>
            </a:r>
          </a:p>
          <a:p>
            <a:r>
              <a:rPr lang="en-US" dirty="0" smtClean="0"/>
              <a:t>Plant-based protein and fat </a:t>
            </a:r>
          </a:p>
          <a:p>
            <a:endParaRPr lang="en-US" dirty="0"/>
          </a:p>
          <a:p>
            <a:endParaRPr lang="en-US" dirty="0"/>
          </a:p>
        </p:txBody>
      </p:sp>
    </p:spTree>
    <p:extLst>
      <p:ext uri="{BB962C8B-B14F-4D97-AF65-F5344CB8AC3E}">
        <p14:creationId xmlns:p14="http://schemas.microsoft.com/office/powerpoint/2010/main" val="20322114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397" y="1123836"/>
            <a:ext cx="2947482" cy="4601183"/>
          </a:xfrm>
        </p:spPr>
        <p:txBody>
          <a:bodyPr/>
          <a:lstStyle/>
          <a:p>
            <a:r>
              <a:rPr lang="en-US" dirty="0" smtClean="0"/>
              <a:t>Western Diet vs. Prudent (Healthy) Diet Pattern and  Association with Cognitive Decline in Adults </a:t>
            </a:r>
            <a:endParaRPr lang="en-US" dirty="0"/>
          </a:p>
        </p:txBody>
      </p:sp>
      <p:pic>
        <p:nvPicPr>
          <p:cNvPr id="1028" name="Picture 4" descr="https://ars.els-cdn.com/content/image/1-s2.0-S1552526015027016-gr1_lr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517" y="695325"/>
            <a:ext cx="7665034" cy="53926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790364" y="6400800"/>
            <a:ext cx="5732060" cy="307777"/>
          </a:xfrm>
          <a:prstGeom prst="rect">
            <a:avLst/>
          </a:prstGeom>
          <a:noFill/>
        </p:spPr>
        <p:txBody>
          <a:bodyPr wrap="square" rtlCol="0">
            <a:spAutoFit/>
          </a:bodyPr>
          <a:lstStyle/>
          <a:p>
            <a:pPr algn="ctr"/>
            <a:r>
              <a:rPr lang="en-US" sz="1400" b="1" i="1" dirty="0" smtClean="0"/>
              <a:t>Shakersain et al. Alzheimer’s and Dementia, 2016</a:t>
            </a:r>
            <a:endParaRPr lang="en-US" sz="1400" b="1" i="1" dirty="0"/>
          </a:p>
        </p:txBody>
      </p:sp>
    </p:spTree>
    <p:extLst>
      <p:ext uri="{BB962C8B-B14F-4D97-AF65-F5344CB8AC3E}">
        <p14:creationId xmlns:p14="http://schemas.microsoft.com/office/powerpoint/2010/main" val="35517222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Western Diet and Cognitive Decline in Adults</a:t>
            </a:r>
            <a:endParaRPr lang="en-US" dirty="0"/>
          </a:p>
        </p:txBody>
      </p:sp>
      <p:sp>
        <p:nvSpPr>
          <p:cNvPr id="3" name="Content Placeholder 2"/>
          <p:cNvSpPr>
            <a:spLocks noGrp="1"/>
          </p:cNvSpPr>
          <p:nvPr>
            <p:ph idx="1"/>
          </p:nvPr>
        </p:nvSpPr>
        <p:spPr/>
        <p:txBody>
          <a:bodyPr/>
          <a:lstStyle/>
          <a:p>
            <a:endParaRPr lang="en-US" dirty="0"/>
          </a:p>
          <a:p>
            <a:endParaRPr lang="en-US" dirty="0"/>
          </a:p>
        </p:txBody>
      </p:sp>
      <p:pic>
        <p:nvPicPr>
          <p:cNvPr id="4" name="Picture 3"/>
          <p:cNvPicPr>
            <a:picLocks noChangeAspect="1"/>
          </p:cNvPicPr>
          <p:nvPr/>
        </p:nvPicPr>
        <p:blipFill rotWithShape="1">
          <a:blip r:embed="rId3"/>
          <a:srcRect t="10724"/>
          <a:stretch/>
        </p:blipFill>
        <p:spPr>
          <a:xfrm>
            <a:off x="4467225" y="578410"/>
            <a:ext cx="6473249" cy="5692036"/>
          </a:xfrm>
          <a:prstGeom prst="rect">
            <a:avLst/>
          </a:prstGeom>
        </p:spPr>
      </p:pic>
      <p:sp>
        <p:nvSpPr>
          <p:cNvPr id="5" name="TextBox 4"/>
          <p:cNvSpPr txBox="1"/>
          <p:nvPr/>
        </p:nvSpPr>
        <p:spPr>
          <a:xfrm>
            <a:off x="685800" y="6270446"/>
            <a:ext cx="4162425" cy="369332"/>
          </a:xfrm>
          <a:prstGeom prst="rect">
            <a:avLst/>
          </a:prstGeom>
          <a:noFill/>
        </p:spPr>
        <p:txBody>
          <a:bodyPr wrap="square" rtlCol="0">
            <a:spAutoFit/>
          </a:bodyPr>
          <a:lstStyle/>
          <a:p>
            <a:r>
              <a:rPr lang="en-US" dirty="0" smtClean="0"/>
              <a:t>Gardener et al. Molecular Psychiatry, 2015</a:t>
            </a:r>
            <a:endParaRPr lang="en-US" dirty="0"/>
          </a:p>
        </p:txBody>
      </p:sp>
    </p:spTree>
    <p:extLst>
      <p:ext uri="{BB962C8B-B14F-4D97-AF65-F5344CB8AC3E}">
        <p14:creationId xmlns:p14="http://schemas.microsoft.com/office/powerpoint/2010/main" val="8576518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Western Diet Pattern and Depression in Adults </a:t>
            </a:r>
            <a:endParaRPr lang="en-US" dirty="0"/>
          </a:p>
        </p:txBody>
      </p:sp>
      <p:pic>
        <p:nvPicPr>
          <p:cNvPr id="4" name="Content Placeholder 3"/>
          <p:cNvPicPr>
            <a:picLocks noGrp="1" noChangeAspect="1"/>
          </p:cNvPicPr>
          <p:nvPr>
            <p:ph idx="1"/>
          </p:nvPr>
        </p:nvPicPr>
        <p:blipFill rotWithShape="1">
          <a:blip r:embed="rId2"/>
          <a:srcRect t="10466"/>
          <a:stretch/>
        </p:blipFill>
        <p:spPr>
          <a:xfrm>
            <a:off x="3474959" y="1533524"/>
            <a:ext cx="8280479" cy="3552826"/>
          </a:xfrm>
          <a:prstGeom prst="rect">
            <a:avLst/>
          </a:prstGeom>
        </p:spPr>
      </p:pic>
      <p:sp>
        <p:nvSpPr>
          <p:cNvPr id="3" name="Oval 2"/>
          <p:cNvSpPr/>
          <p:nvPr/>
        </p:nvSpPr>
        <p:spPr>
          <a:xfrm>
            <a:off x="7447005" y="3937686"/>
            <a:ext cx="444844"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09771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“Healthy” Diet Pattern and Depression in Adults </a:t>
            </a:r>
            <a:endParaRPr lang="en-US" dirty="0"/>
          </a:p>
        </p:txBody>
      </p:sp>
      <p:pic>
        <p:nvPicPr>
          <p:cNvPr id="6" name="Content Placeholder 5"/>
          <p:cNvPicPr>
            <a:picLocks noGrp="1" noChangeAspect="1"/>
          </p:cNvPicPr>
          <p:nvPr>
            <p:ph idx="1"/>
          </p:nvPr>
        </p:nvPicPr>
        <p:blipFill>
          <a:blip r:embed="rId2"/>
          <a:stretch>
            <a:fillRect/>
          </a:stretch>
        </p:blipFill>
        <p:spPr>
          <a:xfrm>
            <a:off x="3447814" y="1271778"/>
            <a:ext cx="8458672" cy="4305299"/>
          </a:xfrm>
          <a:prstGeom prst="rect">
            <a:avLst/>
          </a:prstGeom>
        </p:spPr>
      </p:pic>
      <p:sp>
        <p:nvSpPr>
          <p:cNvPr id="7"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FontTx/>
              <a:buNone/>
            </a:pPr>
            <a:r>
              <a:rPr lang="en-US" altLang="en-US" sz="1000" dirty="0">
                <a:solidFill>
                  <a:srgbClr val="333333"/>
                </a:solidFill>
              </a:rPr>
              <a:t>The American Journal of Clinical Nutrition, Volume 99, Issue 1, January 2014, Pages 181–197, https://</a:t>
            </a:r>
            <a:r>
              <a:rPr lang="en-US" altLang="en-US" sz="1000" dirty="0" smtClean="0">
                <a:solidFill>
                  <a:srgbClr val="333333"/>
                </a:solidFill>
              </a:rPr>
              <a:t>doi.org/10.3945/ajcn.113.069880</a:t>
            </a:r>
            <a:endParaRPr lang="en-US" altLang="en-US" sz="1000" dirty="0">
              <a:solidFill>
                <a:srgbClr val="333333"/>
              </a:solidFill>
            </a:endParaRPr>
          </a:p>
        </p:txBody>
      </p:sp>
      <p:sp>
        <p:nvSpPr>
          <p:cNvPr id="3" name="Oval 2"/>
          <p:cNvSpPr/>
          <p:nvPr/>
        </p:nvSpPr>
        <p:spPr>
          <a:xfrm>
            <a:off x="7109254" y="4753232"/>
            <a:ext cx="428368"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9571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8" y="1123837"/>
            <a:ext cx="3075167" cy="4601183"/>
          </a:xfrm>
        </p:spPr>
        <p:txBody>
          <a:bodyPr/>
          <a:lstStyle/>
          <a:p>
            <a:r>
              <a:rPr lang="en-US" dirty="0" smtClean="0"/>
              <a:t>Mediterranean Diet (Med Diet)</a:t>
            </a:r>
            <a:endParaRPr lang="en-US" dirty="0"/>
          </a:p>
        </p:txBody>
      </p:sp>
      <p:pic>
        <p:nvPicPr>
          <p:cNvPr id="4" name="Picture 2" descr="http://cancerbattlefield.com/wp-content/uploads/2009/04/cancer_mediterranean_food.jpg"/>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8347392" y="519112"/>
            <a:ext cx="2988946" cy="2490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3619500" y="1336335"/>
            <a:ext cx="4656544" cy="1458091"/>
          </a:xfrm>
          <a:prstGeom prst="rect">
            <a:avLst/>
          </a:prstGeom>
          <a:noFill/>
        </p:spPr>
        <p:txBody>
          <a:bodyPr wrap="square" rtlCol="0">
            <a:spAutoFit/>
          </a:bodyPr>
          <a:lstStyle/>
          <a:p>
            <a:r>
              <a:rPr lang="en-GB" sz="2000" dirty="0" smtClean="0">
                <a:latin typeface="Arial" panose="020B0604020202020204" pitchFamily="34" charset="0"/>
                <a:cs typeface="Arial" panose="020B0604020202020204" pitchFamily="34" charset="0"/>
              </a:rPr>
              <a:t>A dietary </a:t>
            </a:r>
            <a:r>
              <a:rPr lang="en-GB" sz="2000" dirty="0">
                <a:latin typeface="Arial" panose="020B0604020202020204" pitchFamily="34" charset="0"/>
                <a:cs typeface="Arial" panose="020B0604020202020204" pitchFamily="34" charset="0"/>
              </a:rPr>
              <a:t>pattern based on foods that were commonly consumed within several</a:t>
            </a:r>
            <a:r>
              <a:rPr lang="en-GB" sz="2000" baseline="3000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Mediterranean regions prior to the </a:t>
            </a:r>
            <a:r>
              <a:rPr lang="en-GB" sz="2000" dirty="0" smtClean="0">
                <a:latin typeface="Arial" panose="020B0604020202020204" pitchFamily="34" charset="0"/>
                <a:cs typeface="Arial" panose="020B0604020202020204" pitchFamily="34" charset="0"/>
              </a:rPr>
              <a:t>1970’s  </a:t>
            </a:r>
            <a:r>
              <a:rPr lang="en-US" sz="1000" i="1" dirty="0"/>
              <a:t>(Ferro-Luzzi &amp; Branca, 1995)</a:t>
            </a:r>
          </a:p>
          <a:p>
            <a:endParaRPr lang="en-US" dirty="0"/>
          </a:p>
        </p:txBody>
      </p:sp>
      <p:sp>
        <p:nvSpPr>
          <p:cNvPr id="6" name="TextBox 5"/>
          <p:cNvSpPr txBox="1"/>
          <p:nvPr/>
        </p:nvSpPr>
        <p:spPr>
          <a:xfrm>
            <a:off x="3693356" y="3218253"/>
            <a:ext cx="7315200" cy="2193421"/>
          </a:xfrm>
          <a:prstGeom prst="rect">
            <a:avLst/>
          </a:prstGeom>
          <a:noFill/>
        </p:spPr>
        <p:txBody>
          <a:bodyPr wrap="square" rtlCol="0">
            <a:spAutoFit/>
          </a:bodyPr>
          <a:lstStyle/>
          <a:p>
            <a:endParaRPr lang="en-GB" sz="1000" i="1" dirty="0" smtClean="0">
              <a:latin typeface="Arial" panose="020B0604020202020204" pitchFamily="34" charset="0"/>
              <a:cs typeface="Arial" panose="020B0604020202020204" pitchFamily="34" charset="0"/>
            </a:endParaRPr>
          </a:p>
          <a:p>
            <a:endParaRPr lang="en-GB" sz="1000" i="1" dirty="0">
              <a:latin typeface="Arial" panose="020B0604020202020204" pitchFamily="34" charset="0"/>
              <a:cs typeface="Arial" panose="020B0604020202020204" pitchFamily="34" charset="0"/>
            </a:endParaRPr>
          </a:p>
          <a:p>
            <a:pPr marL="508741" lvl="2" indent="-342900">
              <a:buFont typeface="Arial" panose="020B0604020202020204" pitchFamily="34" charset="0"/>
              <a:buChar char="•"/>
            </a:pPr>
            <a:r>
              <a:rPr lang="en-GB" sz="1880" dirty="0" smtClean="0">
                <a:latin typeface="Arial" panose="020B0604020202020204" pitchFamily="34" charset="0"/>
                <a:cs typeface="Arial" panose="020B0604020202020204" pitchFamily="34" charset="0"/>
              </a:rPr>
              <a:t>Largely plant-based and high </a:t>
            </a:r>
            <a:r>
              <a:rPr lang="en-GB" sz="1880" dirty="0">
                <a:latin typeface="Arial" panose="020B0604020202020204" pitchFamily="34" charset="0"/>
                <a:cs typeface="Arial" panose="020B0604020202020204" pitchFamily="34" charset="0"/>
              </a:rPr>
              <a:t>in fruits,</a:t>
            </a:r>
            <a:r>
              <a:rPr lang="en-GB" sz="1880" baseline="30000" dirty="0">
                <a:latin typeface="Arial" panose="020B0604020202020204" pitchFamily="34" charset="0"/>
                <a:cs typeface="Arial" panose="020B0604020202020204" pitchFamily="34" charset="0"/>
              </a:rPr>
              <a:t> </a:t>
            </a:r>
            <a:r>
              <a:rPr lang="en-GB" sz="1880" dirty="0">
                <a:latin typeface="Arial" panose="020B0604020202020204" pitchFamily="34" charset="0"/>
                <a:cs typeface="Arial" panose="020B0604020202020204" pitchFamily="34" charset="0"/>
              </a:rPr>
              <a:t>vegetables, </a:t>
            </a:r>
            <a:r>
              <a:rPr lang="en-GB" sz="1880" dirty="0" smtClean="0">
                <a:latin typeface="Arial" panose="020B0604020202020204" pitchFamily="34" charset="0"/>
                <a:cs typeface="Arial" panose="020B0604020202020204" pitchFamily="34" charset="0"/>
              </a:rPr>
              <a:t>whole grain </a:t>
            </a:r>
            <a:r>
              <a:rPr lang="en-GB" sz="1880" dirty="0">
                <a:latin typeface="Arial" panose="020B0604020202020204" pitchFamily="34" charset="0"/>
                <a:cs typeface="Arial" panose="020B0604020202020204" pitchFamily="34" charset="0"/>
              </a:rPr>
              <a:t>breads, rice and pasta, beans, nuts,</a:t>
            </a:r>
            <a:r>
              <a:rPr lang="en-GB" sz="1880" baseline="30000" dirty="0">
                <a:latin typeface="Arial" panose="020B0604020202020204" pitchFamily="34" charset="0"/>
                <a:cs typeface="Arial" panose="020B0604020202020204" pitchFamily="34" charset="0"/>
              </a:rPr>
              <a:t> </a:t>
            </a:r>
            <a:r>
              <a:rPr lang="en-GB" sz="1880" dirty="0">
                <a:latin typeface="Arial" panose="020B0604020202020204" pitchFamily="34" charset="0"/>
                <a:cs typeface="Arial" panose="020B0604020202020204" pitchFamily="34" charset="0"/>
              </a:rPr>
              <a:t>and seeds</a:t>
            </a:r>
          </a:p>
          <a:p>
            <a:pPr marL="508741" lvl="2" indent="-342900">
              <a:buFont typeface="Arial" panose="020B0604020202020204" pitchFamily="34" charset="0"/>
              <a:buChar char="•"/>
            </a:pPr>
            <a:r>
              <a:rPr lang="en-GB" sz="1880" dirty="0">
                <a:latin typeface="Arial" panose="020B0604020202020204" pitchFamily="34" charset="0"/>
                <a:cs typeface="Arial" panose="020B0604020202020204" pitchFamily="34" charset="0"/>
              </a:rPr>
              <a:t>Olive oil as the primary fat source</a:t>
            </a:r>
          </a:p>
          <a:p>
            <a:pPr marL="508741" lvl="2" indent="-342900">
              <a:buFont typeface="Arial" panose="020B0604020202020204" pitchFamily="34" charset="0"/>
              <a:buChar char="•"/>
            </a:pPr>
            <a:r>
              <a:rPr lang="en-GB" sz="1880" dirty="0" smtClean="0">
                <a:latin typeface="Arial" panose="020B0604020202020204" pitchFamily="34" charset="0"/>
                <a:cs typeface="Arial" panose="020B0604020202020204" pitchFamily="34" charset="0"/>
              </a:rPr>
              <a:t>Wine consumed </a:t>
            </a:r>
            <a:r>
              <a:rPr lang="en-GB" sz="1880" dirty="0">
                <a:latin typeface="Arial" panose="020B0604020202020204" pitchFamily="34" charset="0"/>
                <a:cs typeface="Arial" panose="020B0604020202020204" pitchFamily="34" charset="0"/>
              </a:rPr>
              <a:t>in low to moderate </a:t>
            </a:r>
            <a:r>
              <a:rPr lang="en-GB" sz="1880" dirty="0" smtClean="0">
                <a:latin typeface="Arial" panose="020B0604020202020204" pitchFamily="34" charset="0"/>
                <a:cs typeface="Arial" panose="020B0604020202020204" pitchFamily="34" charset="0"/>
              </a:rPr>
              <a:t>amounts with meals</a:t>
            </a:r>
            <a:r>
              <a:rPr lang="en-GB" sz="1880" baseline="30000" dirty="0" smtClean="0">
                <a:latin typeface="Arial" panose="020B0604020202020204" pitchFamily="34" charset="0"/>
                <a:cs typeface="Arial" panose="020B0604020202020204" pitchFamily="34" charset="0"/>
              </a:rPr>
              <a:t> </a:t>
            </a:r>
          </a:p>
          <a:p>
            <a:pPr marL="165841" lvl="2" indent="0"/>
            <a:endParaRPr lang="en-GB" sz="1880" baseline="30000" dirty="0">
              <a:latin typeface="Arial" panose="020B0604020202020204" pitchFamily="34" charset="0"/>
              <a:cs typeface="Arial" panose="020B0604020202020204" pitchFamily="34" charset="0"/>
            </a:endParaRPr>
          </a:p>
          <a:p>
            <a:pPr marL="165841" lvl="2" indent="0"/>
            <a:r>
              <a:rPr lang="en-GB" sz="1000" i="1" dirty="0" smtClean="0">
                <a:solidFill>
                  <a:prstClr val="black"/>
                </a:solidFill>
                <a:cs typeface="Arial" panose="020B0604020202020204" pitchFamily="34" charset="0"/>
              </a:rPr>
              <a:t>Kris-Etherton </a:t>
            </a:r>
            <a:r>
              <a:rPr lang="en-GB" sz="1000" i="1" dirty="0">
                <a:solidFill>
                  <a:prstClr val="black"/>
                </a:solidFill>
                <a:cs typeface="Arial" panose="020B0604020202020204" pitchFamily="34" charset="0"/>
              </a:rPr>
              <a:t>P. et al. Circulation, 2001</a:t>
            </a:r>
            <a:endParaRPr lang="en-GB" sz="1000" i="1" baseline="30000" dirty="0">
              <a:latin typeface="Arial" panose="020B0604020202020204" pitchFamily="34" charset="0"/>
              <a:cs typeface="Arial" panose="020B0604020202020204" pitchFamily="34" charset="0"/>
            </a:endParaRPr>
          </a:p>
          <a:p>
            <a:endParaRPr lang="en-US" sz="1880" dirty="0"/>
          </a:p>
        </p:txBody>
      </p:sp>
    </p:spTree>
    <p:extLst>
      <p:ext uri="{BB962C8B-B14F-4D97-AF65-F5344CB8AC3E}">
        <p14:creationId xmlns:p14="http://schemas.microsoft.com/office/powerpoint/2010/main" val="15778572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Objectives</a:t>
            </a:r>
            <a:endParaRPr lang="en-US" dirty="0"/>
          </a:p>
        </p:txBody>
      </p:sp>
      <p:sp>
        <p:nvSpPr>
          <p:cNvPr id="3" name="Content Placeholder 2"/>
          <p:cNvSpPr>
            <a:spLocks noGrp="1"/>
          </p:cNvSpPr>
          <p:nvPr>
            <p:ph idx="1"/>
          </p:nvPr>
        </p:nvSpPr>
        <p:spPr>
          <a:xfrm>
            <a:off x="3869268" y="864108"/>
            <a:ext cx="7927316" cy="5742638"/>
          </a:xfrm>
        </p:spPr>
        <p:txBody>
          <a:bodyPr/>
          <a:lstStyle/>
          <a:p>
            <a:r>
              <a:rPr lang="en-US" dirty="0" smtClean="0"/>
              <a:t>Learning to wade through </a:t>
            </a:r>
            <a:r>
              <a:rPr lang="en-US" b="1" u="sng" dirty="0" smtClean="0"/>
              <a:t>ALL </a:t>
            </a:r>
            <a:r>
              <a:rPr lang="en-US" dirty="0" smtClean="0"/>
              <a:t>the nutrition and diet headlines</a:t>
            </a:r>
          </a:p>
          <a:p>
            <a:r>
              <a:rPr lang="en-US" dirty="0" smtClean="0"/>
              <a:t>Connecting diet to brain health</a:t>
            </a:r>
          </a:p>
          <a:p>
            <a:pPr lvl="1"/>
            <a:r>
              <a:rPr lang="en-US" dirty="0" smtClean="0"/>
              <a:t>Define dementia and depression</a:t>
            </a:r>
          </a:p>
          <a:p>
            <a:pPr lvl="1"/>
            <a:r>
              <a:rPr lang="en-US" dirty="0" smtClean="0"/>
              <a:t>Risk factors for dementia and depression</a:t>
            </a:r>
          </a:p>
          <a:p>
            <a:pPr lvl="1"/>
            <a:r>
              <a:rPr lang="en-US" dirty="0" smtClean="0"/>
              <a:t>How is diet linked to brain health? </a:t>
            </a:r>
          </a:p>
          <a:p>
            <a:pPr lvl="1"/>
            <a:r>
              <a:rPr lang="en-US" dirty="0" smtClean="0"/>
              <a:t>Western diet and brain health</a:t>
            </a:r>
          </a:p>
          <a:p>
            <a:pPr lvl="1"/>
            <a:r>
              <a:rPr lang="en-US" dirty="0" smtClean="0"/>
              <a:t>Mediterranean diet and brain health</a:t>
            </a:r>
          </a:p>
          <a:p>
            <a:pPr marL="502920" lvl="1" indent="0">
              <a:buNone/>
            </a:pPr>
            <a:endParaRPr lang="en-US" dirty="0" smtClean="0"/>
          </a:p>
          <a:p>
            <a:pPr lvl="1"/>
            <a:endParaRPr lang="en-US" dirty="0" smtClean="0"/>
          </a:p>
          <a:p>
            <a:pPr lvl="1"/>
            <a:endParaRPr lang="en-US" dirty="0" smtClean="0"/>
          </a:p>
          <a:p>
            <a:endParaRPr lang="en-US" dirty="0"/>
          </a:p>
        </p:txBody>
      </p:sp>
    </p:spTree>
    <p:extLst>
      <p:ext uri="{BB962C8B-B14F-4D97-AF65-F5344CB8AC3E}">
        <p14:creationId xmlns:p14="http://schemas.microsoft.com/office/powerpoint/2010/main" val="17081408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2918" y="1123837"/>
            <a:ext cx="3077135" cy="4601183"/>
          </a:xfrm>
        </p:spPr>
        <p:txBody>
          <a:bodyPr>
            <a:normAutofit/>
          </a:bodyPr>
          <a:lstStyle/>
          <a:p>
            <a:r>
              <a:rPr lang="en-US" dirty="0" smtClean="0">
                <a:latin typeface="Arial" panose="020B0604020202020204" pitchFamily="34" charset="0"/>
                <a:cs typeface="Arial" panose="020B0604020202020204" pitchFamily="34" charset="0"/>
              </a:rPr>
              <a:t>The Mediterranean Diet Pyramid </a:t>
            </a:r>
            <a:endParaRPr lang="en-US" dirty="0">
              <a:latin typeface="Arial" panose="020B0604020202020204" pitchFamily="34" charset="0"/>
              <a:cs typeface="Arial" panose="020B0604020202020204" pitchFamily="34" charset="0"/>
            </a:endParaRPr>
          </a:p>
        </p:txBody>
      </p:sp>
      <p:pic>
        <p:nvPicPr>
          <p:cNvPr id="6146" name="Picture 2" descr="Image result for Mediterranean Diet and Cognition"/>
          <p:cNvPicPr>
            <a:picLocks noChangeAspect="1" noChangeArrowheads="1"/>
          </p:cNvPicPr>
          <p:nvPr/>
        </p:nvPicPr>
        <p:blipFill rotWithShape="1">
          <a:blip r:embed="rId3">
            <a:extLst>
              <a:ext uri="{28A0092B-C50C-407E-A947-70E740481C1C}">
                <a14:useLocalDpi xmlns:a14="http://schemas.microsoft.com/office/drawing/2010/main" val="0"/>
              </a:ext>
            </a:extLst>
          </a:blip>
          <a:srcRect b="18922"/>
          <a:stretch/>
        </p:blipFill>
        <p:spPr bwMode="auto">
          <a:xfrm>
            <a:off x="3476264" y="1628614"/>
            <a:ext cx="8258482" cy="3591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0833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r. Ancel Keys, father of the Mediterranean Di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5261" y="1453676"/>
            <a:ext cx="2531393" cy="343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txBox="1">
            <a:spLocks/>
          </p:cNvSpPr>
          <p:nvPr/>
        </p:nvSpPr>
        <p:spPr>
          <a:xfrm>
            <a:off x="6016654" y="640250"/>
            <a:ext cx="6019800" cy="5568355"/>
          </a:xfrm>
          <a:prstGeom prst="rect">
            <a:avLst/>
          </a:prstGeom>
        </p:spPr>
        <p:txBody>
          <a:bodyPr lIns="91174" tIns="45589" rIns="91174" bIns="45589"/>
          <a:lstStyle/>
          <a:p>
            <a:pPr eaLnBrk="0" hangingPunct="0">
              <a:spcBef>
                <a:spcPct val="20000"/>
              </a:spcBef>
              <a:defRPr/>
            </a:pPr>
            <a:r>
              <a:rPr lang="en-GB" sz="2400" b="1" kern="0" dirty="0">
                <a:latin typeface="Arial" panose="020B0604020202020204" pitchFamily="34" charset="0"/>
                <a:cs typeface="Arial" panose="020B0604020202020204" pitchFamily="34" charset="0"/>
              </a:rPr>
              <a:t>Seven countries study (1947)</a:t>
            </a:r>
          </a:p>
          <a:p>
            <a:pPr marL="799140" lvl="1" indent="-341940" eaLnBrk="0" hangingPunct="0">
              <a:spcBef>
                <a:spcPct val="20000"/>
              </a:spcBef>
              <a:buFontTx/>
              <a:buChar char="•"/>
              <a:defRPr/>
            </a:pPr>
            <a:r>
              <a:rPr lang="en-GB" sz="2400" kern="0" dirty="0" smtClean="0">
                <a:latin typeface="Arial" panose="020B0604020202020204" pitchFamily="34" charset="0"/>
                <a:cs typeface="Arial" panose="020B0604020202020204" pitchFamily="34" charset="0"/>
              </a:rPr>
              <a:t>Study </a:t>
            </a:r>
            <a:r>
              <a:rPr lang="en-GB" sz="2400" kern="0" dirty="0">
                <a:latin typeface="Arial" panose="020B0604020202020204" pitchFamily="34" charset="0"/>
                <a:cs typeface="Arial" panose="020B0604020202020204" pitchFamily="34" charset="0"/>
              </a:rPr>
              <a:t>of healthy middle-aged men                      (U.S., N/S Europe, and Japan).  </a:t>
            </a:r>
          </a:p>
          <a:p>
            <a:pPr marL="341940" indent="-341940" eaLnBrk="0" hangingPunct="0">
              <a:spcBef>
                <a:spcPct val="20000"/>
              </a:spcBef>
              <a:buFontTx/>
              <a:buChar char="•"/>
              <a:defRPr/>
            </a:pPr>
            <a:r>
              <a:rPr lang="en-GB" sz="2400" kern="0" dirty="0">
                <a:latin typeface="Arial" panose="020B0604020202020204" pitchFamily="34" charset="0"/>
                <a:cs typeface="Arial" panose="020B0604020202020204" pitchFamily="34" charset="0"/>
              </a:rPr>
              <a:t>Aim was to examine the relationship between diet,  lifestyle factors, and cardiovascular </a:t>
            </a:r>
            <a:r>
              <a:rPr lang="en-GB" sz="2400" kern="0" dirty="0" smtClean="0">
                <a:latin typeface="Arial" panose="020B0604020202020204" pitchFamily="34" charset="0"/>
                <a:cs typeface="Arial" panose="020B0604020202020204" pitchFamily="34" charset="0"/>
              </a:rPr>
              <a:t>disease/stroke</a:t>
            </a:r>
            <a:r>
              <a:rPr lang="en-GB" sz="2400" kern="0" dirty="0">
                <a:latin typeface="Arial" panose="020B0604020202020204" pitchFamily="34" charset="0"/>
                <a:cs typeface="Arial" panose="020B0604020202020204" pitchFamily="34" charset="0"/>
              </a:rPr>
              <a:t>. </a:t>
            </a:r>
          </a:p>
          <a:p>
            <a:pPr marL="341940" indent="-341940" eaLnBrk="0" hangingPunct="0">
              <a:spcBef>
                <a:spcPct val="20000"/>
              </a:spcBef>
              <a:buFontTx/>
              <a:buChar char="•"/>
              <a:defRPr/>
            </a:pPr>
            <a:r>
              <a:rPr lang="en-GB" sz="2400" kern="0" dirty="0">
                <a:latin typeface="Arial" panose="020B0604020202020204" pitchFamily="34" charset="0"/>
                <a:cs typeface="Arial" panose="020B0604020202020204" pitchFamily="34" charset="0"/>
              </a:rPr>
              <a:t>Disease rates and dietary patterns differed across countries.</a:t>
            </a:r>
          </a:p>
          <a:p>
            <a:pPr marL="799140" lvl="1" indent="-341940" eaLnBrk="0" hangingPunct="0">
              <a:spcBef>
                <a:spcPct val="20000"/>
              </a:spcBef>
              <a:buFontTx/>
              <a:buChar char="•"/>
              <a:defRPr/>
            </a:pPr>
            <a:r>
              <a:rPr lang="en-GB" sz="2400" kern="0" dirty="0">
                <a:latin typeface="Arial" panose="020B0604020202020204" pitchFamily="34" charset="0"/>
                <a:cs typeface="Arial" panose="020B0604020202020204" pitchFamily="34" charset="0"/>
              </a:rPr>
              <a:t>CHD and all-cause mortality was lower in cohorts where olive oil was the main source of fat. </a:t>
            </a:r>
          </a:p>
          <a:p>
            <a:pPr marL="341940" indent="-341940" eaLnBrk="0" hangingPunct="0">
              <a:spcBef>
                <a:spcPct val="20000"/>
              </a:spcBef>
              <a:buFontTx/>
              <a:buChar char="•"/>
              <a:defRPr/>
            </a:pPr>
            <a:r>
              <a:rPr lang="en-GB" sz="2400" kern="0" dirty="0">
                <a:latin typeface="Arial" panose="020B0604020202020204" pitchFamily="34" charset="0"/>
                <a:cs typeface="Arial" panose="020B0604020202020204" pitchFamily="34" charset="0"/>
              </a:rPr>
              <a:t>Is the </a:t>
            </a:r>
            <a:r>
              <a:rPr lang="en-GB" sz="2400" kern="0" dirty="0" smtClean="0">
                <a:latin typeface="Arial" panose="020B0604020202020204" pitchFamily="34" charset="0"/>
                <a:cs typeface="Arial" panose="020B0604020202020204" pitchFamily="34" charset="0"/>
              </a:rPr>
              <a:t>Med Diet responsible</a:t>
            </a:r>
            <a:r>
              <a:rPr lang="en-GB" sz="2400" kern="0" dirty="0">
                <a:latin typeface="Arial" panose="020B0604020202020204" pitchFamily="34" charset="0"/>
                <a:cs typeface="Arial" panose="020B0604020202020204" pitchFamily="34" charset="0"/>
              </a:rPr>
              <a:t>?</a:t>
            </a:r>
          </a:p>
        </p:txBody>
      </p:sp>
      <p:sp>
        <p:nvSpPr>
          <p:cNvPr id="6" name="TextBox 5"/>
          <p:cNvSpPr txBox="1"/>
          <p:nvPr/>
        </p:nvSpPr>
        <p:spPr>
          <a:xfrm>
            <a:off x="252919" y="6447794"/>
            <a:ext cx="2819399" cy="307777"/>
          </a:xfrm>
          <a:prstGeom prst="rect">
            <a:avLst/>
          </a:prstGeom>
          <a:noFill/>
        </p:spPr>
        <p:txBody>
          <a:bodyPr wrap="square" rtlCol="0">
            <a:spAutoFit/>
          </a:bodyPr>
          <a:lstStyle/>
          <a:p>
            <a:r>
              <a:rPr lang="en-GB" sz="1400" b="1" i="1" dirty="0">
                <a:cs typeface="Arial" panose="020B0604020202020204" pitchFamily="34" charset="0"/>
              </a:rPr>
              <a:t>Keys et al., Am J </a:t>
            </a:r>
            <a:r>
              <a:rPr lang="en-GB" sz="1400" b="1" i="1" dirty="0" err="1">
                <a:cs typeface="Arial" panose="020B0604020202020204" pitchFamily="34" charset="0"/>
              </a:rPr>
              <a:t>Epi</a:t>
            </a:r>
            <a:r>
              <a:rPr lang="en-GB" sz="1400" b="1" i="1" dirty="0">
                <a:cs typeface="Arial" panose="020B0604020202020204" pitchFamily="34" charset="0"/>
              </a:rPr>
              <a:t> 1986.</a:t>
            </a:r>
          </a:p>
        </p:txBody>
      </p:sp>
      <p:sp>
        <p:nvSpPr>
          <p:cNvPr id="7" name="Title 6"/>
          <p:cNvSpPr>
            <a:spLocks noGrp="1"/>
          </p:cNvSpPr>
          <p:nvPr>
            <p:ph type="title"/>
          </p:nvPr>
        </p:nvSpPr>
        <p:spPr>
          <a:xfrm>
            <a:off x="252919" y="1123837"/>
            <a:ext cx="3090782" cy="4601183"/>
          </a:xfrm>
        </p:spPr>
        <p:txBody>
          <a:bodyPr/>
          <a:lstStyle/>
          <a:p>
            <a:r>
              <a:rPr lang="en-US" dirty="0" smtClean="0"/>
              <a:t>Mediterranean Diet- Early Evidence of Health Benefits</a:t>
            </a:r>
            <a:endParaRPr lang="en-US" dirty="0"/>
          </a:p>
        </p:txBody>
      </p:sp>
    </p:spTree>
    <p:extLst>
      <p:ext uri="{BB962C8B-B14F-4D97-AF65-F5344CB8AC3E}">
        <p14:creationId xmlns:p14="http://schemas.microsoft.com/office/powerpoint/2010/main" val="31661839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ChangeArrowheads="1"/>
          </p:cNvSpPr>
          <p:nvPr/>
        </p:nvSpPr>
        <p:spPr bwMode="auto">
          <a:xfrm>
            <a:off x="3571164" y="0"/>
            <a:ext cx="7096835" cy="6858000"/>
          </a:xfrm>
          <a:prstGeom prst="rect">
            <a:avLst/>
          </a:prstGeom>
          <a:noFill/>
          <a:ln w="25400" algn="ctr">
            <a:solidFill>
              <a:srgbClr val="F2F2F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endParaRPr>
          </a:p>
        </p:txBody>
      </p:sp>
      <p:pic>
        <p:nvPicPr>
          <p:cNvPr id="16391" name="Picture 7"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6287" y="818271"/>
            <a:ext cx="5886588" cy="507819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p:txBody>
          <a:bodyPr>
            <a:noAutofit/>
          </a:bodyPr>
          <a:lstStyle/>
          <a:p>
            <a:r>
              <a:rPr lang="en-US" sz="3200" dirty="0" smtClean="0">
                <a:latin typeface="Arial" panose="020B0604020202020204" pitchFamily="34" charset="0"/>
                <a:cs typeface="Arial" panose="020B0604020202020204" pitchFamily="34" charset="0"/>
              </a:rPr>
              <a:t>Protective </a:t>
            </a:r>
            <a:r>
              <a:rPr lang="en-US" sz="3200" dirty="0">
                <a:latin typeface="Arial" panose="020B0604020202020204" pitchFamily="34" charset="0"/>
                <a:cs typeface="Arial" panose="020B0604020202020204" pitchFamily="34" charset="0"/>
              </a:rPr>
              <a:t>Mechanisms of the Med Diet</a:t>
            </a:r>
          </a:p>
        </p:txBody>
      </p:sp>
      <p:sp>
        <p:nvSpPr>
          <p:cNvPr id="9" name="TextBox 8"/>
          <p:cNvSpPr txBox="1"/>
          <p:nvPr/>
        </p:nvSpPr>
        <p:spPr>
          <a:xfrm>
            <a:off x="80902" y="6301644"/>
            <a:ext cx="4271749" cy="307777"/>
          </a:xfrm>
          <a:prstGeom prst="rect">
            <a:avLst/>
          </a:prstGeom>
          <a:noFill/>
        </p:spPr>
        <p:txBody>
          <a:bodyPr wrap="square" rtlCol="0">
            <a:spAutoFit/>
          </a:bodyPr>
          <a:lstStyle/>
          <a:p>
            <a:r>
              <a:rPr lang="en-US" sz="1400" b="1" i="1" dirty="0" err="1" smtClean="0"/>
              <a:t>Tosti</a:t>
            </a:r>
            <a:r>
              <a:rPr lang="en-US" sz="1400" b="1" i="1" dirty="0" smtClean="0"/>
              <a:t> et al. Journal of Gerontology, 2018</a:t>
            </a:r>
            <a:endParaRPr lang="en-US" sz="1400" b="1" i="1" dirty="0"/>
          </a:p>
        </p:txBody>
      </p:sp>
    </p:spTree>
    <p:extLst>
      <p:ext uri="{BB962C8B-B14F-4D97-AF65-F5344CB8AC3E}">
        <p14:creationId xmlns:p14="http://schemas.microsoft.com/office/powerpoint/2010/main" val="9021139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Chicago Aging and Memory Project:           Med Diet Adherence and Cognitive Decline</a:t>
            </a:r>
            <a:endParaRPr lang="en-US" dirty="0"/>
          </a:p>
        </p:txBody>
      </p:sp>
      <p:pic>
        <p:nvPicPr>
          <p:cNvPr id="3" name="Picture 2"/>
          <p:cNvPicPr>
            <a:picLocks noChangeAspect="1"/>
          </p:cNvPicPr>
          <p:nvPr/>
        </p:nvPicPr>
        <p:blipFill>
          <a:blip r:embed="rId3"/>
          <a:stretch>
            <a:fillRect/>
          </a:stretch>
        </p:blipFill>
        <p:spPr>
          <a:xfrm>
            <a:off x="4573575" y="786876"/>
            <a:ext cx="5921431" cy="5433378"/>
          </a:xfrm>
          <a:prstGeom prst="rect">
            <a:avLst/>
          </a:prstGeom>
        </p:spPr>
      </p:pic>
      <p:sp>
        <p:nvSpPr>
          <p:cNvPr id="4" name="TextBox 3"/>
          <p:cNvSpPr txBox="1"/>
          <p:nvPr/>
        </p:nvSpPr>
        <p:spPr>
          <a:xfrm>
            <a:off x="510745" y="6343136"/>
            <a:ext cx="3155092" cy="369332"/>
          </a:xfrm>
          <a:prstGeom prst="rect">
            <a:avLst/>
          </a:prstGeom>
          <a:noFill/>
        </p:spPr>
        <p:txBody>
          <a:bodyPr wrap="square" rtlCol="0">
            <a:spAutoFit/>
          </a:bodyPr>
          <a:lstStyle/>
          <a:p>
            <a:r>
              <a:rPr lang="en-US" dirty="0" smtClean="0"/>
              <a:t>Tangney et al Neurology 2014</a:t>
            </a:r>
            <a:endParaRPr lang="en-US" dirty="0"/>
          </a:p>
        </p:txBody>
      </p:sp>
      <p:pic>
        <p:nvPicPr>
          <p:cNvPr id="5" name="Picture 4"/>
          <p:cNvPicPr>
            <a:picLocks noChangeAspect="1"/>
          </p:cNvPicPr>
          <p:nvPr/>
        </p:nvPicPr>
        <p:blipFill>
          <a:blip r:embed="rId4"/>
          <a:stretch>
            <a:fillRect/>
          </a:stretch>
        </p:blipFill>
        <p:spPr>
          <a:xfrm>
            <a:off x="8453295" y="1123837"/>
            <a:ext cx="2386425" cy="1689100"/>
          </a:xfrm>
          <a:prstGeom prst="rect">
            <a:avLst/>
          </a:prstGeom>
        </p:spPr>
      </p:pic>
    </p:spTree>
    <p:extLst>
      <p:ext uri="{BB962C8B-B14F-4D97-AF65-F5344CB8AC3E}">
        <p14:creationId xmlns:p14="http://schemas.microsoft.com/office/powerpoint/2010/main" val="35065608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3153958" cy="4601183"/>
          </a:xfrm>
        </p:spPr>
        <p:txBody>
          <a:bodyPr>
            <a:normAutofit/>
          </a:bodyPr>
          <a:lstStyle/>
          <a:p>
            <a:r>
              <a:rPr lang="en-US" sz="2800" dirty="0" smtClean="0"/>
              <a:t>Med Diet and Cognition/Dementia: Observational Evidence</a:t>
            </a:r>
            <a:endParaRPr lang="en-US" sz="2800" dirty="0"/>
          </a:p>
        </p:txBody>
      </p:sp>
      <p:pic>
        <p:nvPicPr>
          <p:cNvPr id="3" name="Content Placeholder 2"/>
          <p:cNvPicPr>
            <a:picLocks noGrp="1" noChangeAspect="1"/>
          </p:cNvPicPr>
          <p:nvPr>
            <p:ph idx="1"/>
          </p:nvPr>
        </p:nvPicPr>
        <p:blipFill>
          <a:blip r:embed="rId3"/>
          <a:stretch>
            <a:fillRect/>
          </a:stretch>
        </p:blipFill>
        <p:spPr>
          <a:xfrm>
            <a:off x="3665792" y="154219"/>
            <a:ext cx="7751186" cy="6540417"/>
          </a:xfrm>
          <a:prstGeom prst="rect">
            <a:avLst/>
          </a:prstGeom>
        </p:spPr>
      </p:pic>
      <p:sp>
        <p:nvSpPr>
          <p:cNvPr id="5" name="TextBox 4"/>
          <p:cNvSpPr txBox="1"/>
          <p:nvPr/>
        </p:nvSpPr>
        <p:spPr>
          <a:xfrm>
            <a:off x="252919" y="6282813"/>
            <a:ext cx="2947482" cy="307777"/>
          </a:xfrm>
          <a:prstGeom prst="rect">
            <a:avLst/>
          </a:prstGeom>
          <a:noFill/>
        </p:spPr>
        <p:txBody>
          <a:bodyPr wrap="square" rtlCol="0">
            <a:spAutoFit/>
          </a:bodyPr>
          <a:lstStyle/>
          <a:p>
            <a:r>
              <a:rPr lang="en-US" sz="1400" b="1" i="1" dirty="0" smtClean="0"/>
              <a:t>Wu and Sun, </a:t>
            </a:r>
            <a:r>
              <a:rPr lang="en-US" sz="1400" b="1" i="1" dirty="0" err="1" smtClean="0"/>
              <a:t>Sci</a:t>
            </a:r>
            <a:r>
              <a:rPr lang="en-US" sz="1400" b="1" i="1" dirty="0" smtClean="0"/>
              <a:t> Rep, 2017</a:t>
            </a:r>
            <a:endParaRPr lang="en-US" sz="1400" b="1" i="1" dirty="0"/>
          </a:p>
        </p:txBody>
      </p:sp>
      <p:sp>
        <p:nvSpPr>
          <p:cNvPr id="4" name="Oval 3"/>
          <p:cNvSpPr/>
          <p:nvPr/>
        </p:nvSpPr>
        <p:spPr>
          <a:xfrm>
            <a:off x="9638950" y="1577130"/>
            <a:ext cx="385894" cy="3355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9522902" y="3516385"/>
            <a:ext cx="385894" cy="3355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715849" y="5105510"/>
            <a:ext cx="385894" cy="3355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45076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Mediterranean Diet and Age-Related Cognitive </a:t>
            </a:r>
            <a:r>
              <a:rPr lang="en-US" dirty="0" smtClean="0"/>
              <a:t>Decline: A </a:t>
            </a:r>
            <a:r>
              <a:rPr lang="en-US" dirty="0"/>
              <a:t>Randomized Clinical Trial</a:t>
            </a:r>
            <a:br>
              <a:rPr lang="en-US" dirty="0"/>
            </a:br>
            <a:endParaRPr lang="en-US" dirty="0"/>
          </a:p>
        </p:txBody>
      </p:sp>
      <p:pic>
        <p:nvPicPr>
          <p:cNvPr id="4" name="Picture 13" descr="Cove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232938" y="239460"/>
            <a:ext cx="6539837" cy="62443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6033" y="6258913"/>
            <a:ext cx="4230806" cy="307777"/>
          </a:xfrm>
          <a:prstGeom prst="rect">
            <a:avLst/>
          </a:prstGeom>
          <a:noFill/>
        </p:spPr>
        <p:txBody>
          <a:bodyPr wrap="square" rtlCol="0">
            <a:spAutoFit/>
          </a:bodyPr>
          <a:lstStyle/>
          <a:p>
            <a:pPr algn="ctr"/>
            <a:r>
              <a:rPr lang="en-US" sz="1400" b="1" i="1" dirty="0" err="1" smtClean="0"/>
              <a:t>Valls-Pedret</a:t>
            </a:r>
            <a:r>
              <a:rPr lang="en-US" sz="1400" b="1" i="1" dirty="0" smtClean="0"/>
              <a:t> et al JAMA </a:t>
            </a:r>
            <a:r>
              <a:rPr lang="en-US" sz="1400" b="1" i="1" dirty="0" err="1" smtClean="0"/>
              <a:t>Int</a:t>
            </a:r>
            <a:r>
              <a:rPr lang="en-US" sz="1400" b="1" i="1" dirty="0" smtClean="0"/>
              <a:t> Med, 2015</a:t>
            </a:r>
            <a:endParaRPr lang="en-US" sz="1400" b="1" i="1" dirty="0"/>
          </a:p>
        </p:txBody>
      </p:sp>
    </p:spTree>
    <p:extLst>
      <p:ext uri="{BB962C8B-B14F-4D97-AF65-F5344CB8AC3E}">
        <p14:creationId xmlns:p14="http://schemas.microsoft.com/office/powerpoint/2010/main" val="39878718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 Diet and Gut Microbes: Links to Brain Health? </a:t>
            </a:r>
            <a:endParaRPr lang="en-US" dirty="0"/>
          </a:p>
        </p:txBody>
      </p:sp>
      <p:pic>
        <p:nvPicPr>
          <p:cNvPr id="4" name="Content Placeholder 3"/>
          <p:cNvPicPr>
            <a:picLocks noGrp="1" noChangeAspect="1"/>
          </p:cNvPicPr>
          <p:nvPr>
            <p:ph idx="1"/>
          </p:nvPr>
        </p:nvPicPr>
        <p:blipFill>
          <a:blip r:embed="rId2"/>
          <a:stretch>
            <a:fillRect/>
          </a:stretch>
        </p:blipFill>
        <p:spPr>
          <a:xfrm>
            <a:off x="4422798" y="587436"/>
            <a:ext cx="6311105" cy="5673984"/>
          </a:xfrm>
          <a:prstGeom prst="rect">
            <a:avLst/>
          </a:prstGeom>
        </p:spPr>
      </p:pic>
      <p:sp>
        <p:nvSpPr>
          <p:cNvPr id="5" name="TextBox 4"/>
          <p:cNvSpPr txBox="1"/>
          <p:nvPr/>
        </p:nvSpPr>
        <p:spPr>
          <a:xfrm>
            <a:off x="119653" y="6319759"/>
            <a:ext cx="3455569" cy="307777"/>
          </a:xfrm>
          <a:prstGeom prst="rect">
            <a:avLst/>
          </a:prstGeom>
          <a:noFill/>
        </p:spPr>
        <p:txBody>
          <a:bodyPr wrap="square" rtlCol="0">
            <a:spAutoFit/>
          </a:bodyPr>
          <a:lstStyle/>
          <a:p>
            <a:r>
              <a:rPr lang="en-US" sz="1400" b="1" i="1" dirty="0" smtClean="0">
                <a:cs typeface="Arial" panose="020B0604020202020204" pitchFamily="34" charset="0"/>
              </a:rPr>
              <a:t>Gutierrez-Diaz et al. Roy </a:t>
            </a:r>
            <a:r>
              <a:rPr lang="en-US" sz="1400" b="1" i="1" dirty="0" err="1" smtClean="0">
                <a:cs typeface="Arial" panose="020B0604020202020204" pitchFamily="34" charset="0"/>
              </a:rPr>
              <a:t>Soc</a:t>
            </a:r>
            <a:r>
              <a:rPr lang="en-US" sz="1400" b="1" i="1" dirty="0" smtClean="0">
                <a:cs typeface="Arial" panose="020B0604020202020204" pitchFamily="34" charset="0"/>
              </a:rPr>
              <a:t> of </a:t>
            </a:r>
            <a:r>
              <a:rPr lang="en-US" sz="1400" b="1" i="1" dirty="0" err="1" smtClean="0">
                <a:cs typeface="Arial" panose="020B0604020202020204" pitchFamily="34" charset="0"/>
              </a:rPr>
              <a:t>Chem</a:t>
            </a:r>
            <a:r>
              <a:rPr lang="en-US" sz="1400" b="1" i="1" dirty="0" smtClean="0">
                <a:cs typeface="Arial" panose="020B0604020202020204" pitchFamily="34" charset="0"/>
              </a:rPr>
              <a:t> 2016</a:t>
            </a:r>
            <a:endParaRPr lang="en-US" sz="1400" b="1" i="1" dirty="0">
              <a:cs typeface="Arial" panose="020B0604020202020204" pitchFamily="34" charset="0"/>
            </a:endParaRPr>
          </a:p>
        </p:txBody>
      </p:sp>
    </p:spTree>
    <p:extLst>
      <p:ext uri="{BB962C8B-B14F-4D97-AF65-F5344CB8AC3E}">
        <p14:creationId xmlns:p14="http://schemas.microsoft.com/office/powerpoint/2010/main" val="6982528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Research in Diet and Cognition Trial</a:t>
            </a:r>
            <a:endParaRPr lang="en-US" dirty="0"/>
          </a:p>
        </p:txBody>
      </p:sp>
      <p:pic>
        <p:nvPicPr>
          <p:cNvPr id="4" name="uIT4VaTCCV4"/>
          <p:cNvPicPr>
            <a:picLocks noRot="1" noChangeAspect="1"/>
          </p:cNvPicPr>
          <p:nvPr>
            <a:videoFile r:link="rId1"/>
          </p:nvPr>
        </p:nvPicPr>
        <p:blipFill>
          <a:blip r:embed="rId4"/>
          <a:stretch>
            <a:fillRect/>
          </a:stretch>
        </p:blipFill>
        <p:spPr>
          <a:xfrm>
            <a:off x="4593451" y="2847975"/>
            <a:ext cx="5655733" cy="3181350"/>
          </a:xfrm>
          <a:prstGeom prst="rect">
            <a:avLst/>
          </a:prstGeom>
        </p:spPr>
      </p:pic>
      <p:pic>
        <p:nvPicPr>
          <p:cNvPr id="5" name="Picture 4"/>
          <p:cNvPicPr>
            <a:picLocks noChangeAspect="1"/>
          </p:cNvPicPr>
          <p:nvPr/>
        </p:nvPicPr>
        <p:blipFill>
          <a:blip r:embed="rId5"/>
          <a:stretch>
            <a:fillRect/>
          </a:stretch>
        </p:blipFill>
        <p:spPr>
          <a:xfrm>
            <a:off x="6121154" y="180974"/>
            <a:ext cx="2600325" cy="2600325"/>
          </a:xfrm>
          <a:prstGeom prst="rect">
            <a:avLst/>
          </a:prstGeom>
        </p:spPr>
      </p:pic>
    </p:spTree>
    <p:extLst>
      <p:ext uri="{BB962C8B-B14F-4D97-AF65-F5344CB8AC3E}">
        <p14:creationId xmlns:p14="http://schemas.microsoft.com/office/powerpoint/2010/main" val="21998381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Chicago Health Aging and Memory Project: Med Diet and Depressive Symptoms</a:t>
            </a:r>
            <a:endParaRPr lang="en-US" dirty="0"/>
          </a:p>
        </p:txBody>
      </p:sp>
      <p:pic>
        <p:nvPicPr>
          <p:cNvPr id="5" name="Content Placeholder 4"/>
          <p:cNvPicPr>
            <a:picLocks noGrp="1" noChangeAspect="1"/>
          </p:cNvPicPr>
          <p:nvPr>
            <p:ph idx="1"/>
          </p:nvPr>
        </p:nvPicPr>
        <p:blipFill rotWithShape="1">
          <a:blip r:embed="rId3"/>
          <a:srcRect b="30895"/>
          <a:stretch/>
        </p:blipFill>
        <p:spPr>
          <a:xfrm>
            <a:off x="3888431" y="1123837"/>
            <a:ext cx="7753614" cy="4207934"/>
          </a:xfrm>
          <a:prstGeom prst="rect">
            <a:avLst/>
          </a:prstGeom>
        </p:spPr>
      </p:pic>
      <p:sp>
        <p:nvSpPr>
          <p:cNvPr id="4" name="TextBox 3"/>
          <p:cNvSpPr txBox="1"/>
          <p:nvPr/>
        </p:nvSpPr>
        <p:spPr>
          <a:xfrm>
            <a:off x="524933" y="6350000"/>
            <a:ext cx="4326467" cy="369332"/>
          </a:xfrm>
          <a:prstGeom prst="rect">
            <a:avLst/>
          </a:prstGeom>
          <a:noFill/>
        </p:spPr>
        <p:txBody>
          <a:bodyPr wrap="square" rtlCol="0">
            <a:spAutoFit/>
          </a:bodyPr>
          <a:lstStyle/>
          <a:p>
            <a:r>
              <a:rPr lang="en-US" dirty="0" err="1" smtClean="0"/>
              <a:t>Skarupski</a:t>
            </a:r>
            <a:r>
              <a:rPr lang="en-US" dirty="0" smtClean="0"/>
              <a:t> et al J </a:t>
            </a:r>
            <a:r>
              <a:rPr lang="en-US" dirty="0" err="1" smtClean="0"/>
              <a:t>Nutr</a:t>
            </a:r>
            <a:r>
              <a:rPr lang="en-US" dirty="0" smtClean="0"/>
              <a:t> Health Aging, 2015</a:t>
            </a:r>
            <a:endParaRPr lang="en-US" dirty="0"/>
          </a:p>
        </p:txBody>
      </p:sp>
    </p:spTree>
    <p:extLst>
      <p:ext uri="{BB962C8B-B14F-4D97-AF65-F5344CB8AC3E}">
        <p14:creationId xmlns:p14="http://schemas.microsoft.com/office/powerpoint/2010/main" val="26850741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 Diet and </a:t>
            </a:r>
            <a:r>
              <a:rPr lang="en-US" dirty="0"/>
              <a:t>its association with depression among U.S. adults</a:t>
            </a:r>
          </a:p>
        </p:txBody>
      </p:sp>
      <p:pic>
        <p:nvPicPr>
          <p:cNvPr id="5" name="Picture 4"/>
          <p:cNvPicPr>
            <a:picLocks noChangeAspect="1"/>
          </p:cNvPicPr>
          <p:nvPr/>
        </p:nvPicPr>
        <p:blipFill>
          <a:blip r:embed="rId3"/>
          <a:stretch>
            <a:fillRect/>
          </a:stretch>
        </p:blipFill>
        <p:spPr>
          <a:xfrm>
            <a:off x="3826300" y="2235368"/>
            <a:ext cx="9376107" cy="2378120"/>
          </a:xfrm>
          <a:prstGeom prst="rect">
            <a:avLst/>
          </a:prstGeom>
        </p:spPr>
      </p:pic>
    </p:spTree>
    <p:extLst>
      <p:ext uri="{BB962C8B-B14F-4D97-AF65-F5344CB8AC3E}">
        <p14:creationId xmlns:p14="http://schemas.microsoft.com/office/powerpoint/2010/main" val="20308684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Nutrition Research: </a:t>
            </a:r>
            <a:br>
              <a:rPr lang="en-US" dirty="0" smtClean="0"/>
            </a:br>
            <a:r>
              <a:rPr lang="en-US" dirty="0" smtClean="0"/>
              <a:t>Headline vs. Study</a:t>
            </a:r>
            <a:endParaRPr lang="en-US" dirty="0"/>
          </a:p>
        </p:txBody>
      </p:sp>
      <p:pic>
        <p:nvPicPr>
          <p:cNvPr id="4" name="Content Placeholder 3"/>
          <p:cNvPicPr>
            <a:picLocks noGrp="1" noChangeAspect="1"/>
          </p:cNvPicPr>
          <p:nvPr>
            <p:ph idx="1"/>
          </p:nvPr>
        </p:nvPicPr>
        <p:blipFill rotWithShape="1">
          <a:blip r:embed="rId3"/>
          <a:srcRect l="57203" t="8947" r="14714"/>
          <a:stretch/>
        </p:blipFill>
        <p:spPr>
          <a:xfrm>
            <a:off x="3302000" y="0"/>
            <a:ext cx="4064000" cy="3705899"/>
          </a:xfrm>
          <a:prstGeom prst="rect">
            <a:avLst/>
          </a:prstGeom>
        </p:spPr>
      </p:pic>
      <p:pic>
        <p:nvPicPr>
          <p:cNvPr id="5" name="Picture 4"/>
          <p:cNvPicPr>
            <a:picLocks noChangeAspect="1"/>
          </p:cNvPicPr>
          <p:nvPr/>
        </p:nvPicPr>
        <p:blipFill rotWithShape="1">
          <a:blip r:embed="rId4"/>
          <a:srcRect l="64199" t="9741" r="16497"/>
          <a:stretch/>
        </p:blipFill>
        <p:spPr>
          <a:xfrm>
            <a:off x="6745874" y="1011172"/>
            <a:ext cx="4259877" cy="5601760"/>
          </a:xfrm>
          <a:prstGeom prst="rect">
            <a:avLst/>
          </a:prstGeom>
        </p:spPr>
      </p:pic>
    </p:spTree>
    <p:extLst>
      <p:ext uri="{BB962C8B-B14F-4D97-AF65-F5344CB8AC3E}">
        <p14:creationId xmlns:p14="http://schemas.microsoft.com/office/powerpoint/2010/main" val="28802768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 Diet and Depression in the PREDIMED Trial</a:t>
            </a:r>
            <a:endParaRPr lang="en-US" dirty="0"/>
          </a:p>
        </p:txBody>
      </p:sp>
      <p:pic>
        <p:nvPicPr>
          <p:cNvPr id="3" name="Picture 2"/>
          <p:cNvPicPr>
            <a:picLocks noChangeAspect="1"/>
          </p:cNvPicPr>
          <p:nvPr/>
        </p:nvPicPr>
        <p:blipFill>
          <a:blip r:embed="rId2"/>
          <a:stretch>
            <a:fillRect/>
          </a:stretch>
        </p:blipFill>
        <p:spPr>
          <a:xfrm>
            <a:off x="3558481" y="1448841"/>
            <a:ext cx="8140269" cy="3296154"/>
          </a:xfrm>
          <a:prstGeom prst="rect">
            <a:avLst/>
          </a:prstGeom>
        </p:spPr>
      </p:pic>
      <p:pic>
        <p:nvPicPr>
          <p:cNvPr id="4" name="Picture 3"/>
          <p:cNvPicPr>
            <a:picLocks noChangeAspect="1"/>
          </p:cNvPicPr>
          <p:nvPr/>
        </p:nvPicPr>
        <p:blipFill>
          <a:blip r:embed="rId3"/>
          <a:stretch>
            <a:fillRect/>
          </a:stretch>
        </p:blipFill>
        <p:spPr>
          <a:xfrm>
            <a:off x="549258" y="6364542"/>
            <a:ext cx="2822693" cy="274344"/>
          </a:xfrm>
          <a:prstGeom prst="rect">
            <a:avLst/>
          </a:prstGeom>
        </p:spPr>
      </p:pic>
    </p:spTree>
    <p:extLst>
      <p:ext uri="{BB962C8B-B14F-4D97-AF65-F5344CB8AC3E}">
        <p14:creationId xmlns:p14="http://schemas.microsoft.com/office/powerpoint/2010/main" val="20532776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 Diet for Treatment of Depression in Adults: SMILES</a:t>
            </a:r>
            <a:endParaRPr lang="en-US" dirty="0"/>
          </a:p>
        </p:txBody>
      </p:sp>
      <p:sp>
        <p:nvSpPr>
          <p:cNvPr id="4" name="TextBox 3"/>
          <p:cNvSpPr txBox="1"/>
          <p:nvPr/>
        </p:nvSpPr>
        <p:spPr>
          <a:xfrm>
            <a:off x="304800" y="6236043"/>
            <a:ext cx="3548481" cy="369332"/>
          </a:xfrm>
          <a:prstGeom prst="rect">
            <a:avLst/>
          </a:prstGeom>
          <a:noFill/>
        </p:spPr>
        <p:txBody>
          <a:bodyPr wrap="square" rtlCol="0">
            <a:spAutoFit/>
          </a:bodyPr>
          <a:lstStyle/>
          <a:p>
            <a:r>
              <a:rPr lang="en-US" i="1" dirty="0" err="1" smtClean="0"/>
              <a:t>Jacka</a:t>
            </a:r>
            <a:r>
              <a:rPr lang="en-US" i="1" dirty="0" smtClean="0"/>
              <a:t> et al BMC Medicine 2017</a:t>
            </a:r>
            <a:endParaRPr lang="en-US" i="1"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3951215" y="1011479"/>
            <a:ext cx="6450311" cy="4713541"/>
          </a:xfrm>
          <a:prstGeom prst="rect">
            <a:avLst/>
          </a:prstGeom>
          <a:noFill/>
        </p:spPr>
      </p:pic>
    </p:spTree>
    <p:extLst>
      <p:ext uri="{BB962C8B-B14F-4D97-AF65-F5344CB8AC3E}">
        <p14:creationId xmlns:p14="http://schemas.microsoft.com/office/powerpoint/2010/main" val="8347683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Ongoing Studies</a:t>
            </a:r>
            <a:endParaRPr lang="en-US" dirty="0"/>
          </a:p>
        </p:txBody>
      </p:sp>
      <p:pic>
        <p:nvPicPr>
          <p:cNvPr id="3" name="Picture 2"/>
          <p:cNvPicPr>
            <a:picLocks noChangeAspect="1"/>
          </p:cNvPicPr>
          <p:nvPr/>
        </p:nvPicPr>
        <p:blipFill>
          <a:blip r:embed="rId2"/>
          <a:stretch>
            <a:fillRect/>
          </a:stretch>
        </p:blipFill>
        <p:spPr>
          <a:xfrm>
            <a:off x="4041860" y="416307"/>
            <a:ext cx="6477859" cy="6330826"/>
          </a:xfrm>
          <a:prstGeom prst="rect">
            <a:avLst/>
          </a:prstGeom>
        </p:spPr>
      </p:pic>
    </p:spTree>
    <p:extLst>
      <p:ext uri="{BB962C8B-B14F-4D97-AF65-F5344CB8AC3E}">
        <p14:creationId xmlns:p14="http://schemas.microsoft.com/office/powerpoint/2010/main" val="2138769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“Healthy Aging” Dietary Patterns</a:t>
            </a:r>
            <a:br>
              <a:rPr lang="en-US" dirty="0" smtClean="0"/>
            </a:br>
            <a:r>
              <a:rPr lang="en-US" dirty="0"/>
              <a:t/>
            </a:r>
            <a:br>
              <a:rPr lang="en-US" dirty="0"/>
            </a:br>
            <a:r>
              <a:rPr lang="en-US" dirty="0" smtClean="0">
                <a:solidFill>
                  <a:srgbClr val="FF0000"/>
                </a:solidFill>
              </a:rPr>
              <a:t>MIND Diet</a:t>
            </a:r>
            <a:endParaRPr lang="en-US" dirty="0">
              <a:solidFill>
                <a:srgbClr val="FF0000"/>
              </a:solidFill>
            </a:endParaRPr>
          </a:p>
        </p:txBody>
      </p:sp>
      <p:pic>
        <p:nvPicPr>
          <p:cNvPr id="3" name="Picture 2"/>
          <p:cNvPicPr>
            <a:picLocks noChangeAspect="1"/>
          </p:cNvPicPr>
          <p:nvPr/>
        </p:nvPicPr>
        <p:blipFill>
          <a:blip r:embed="rId2"/>
          <a:stretch>
            <a:fillRect/>
          </a:stretch>
        </p:blipFill>
        <p:spPr>
          <a:xfrm>
            <a:off x="4930860" y="640472"/>
            <a:ext cx="4863929" cy="5318941"/>
          </a:xfrm>
          <a:prstGeom prst="rect">
            <a:avLst/>
          </a:prstGeom>
        </p:spPr>
      </p:pic>
      <p:sp>
        <p:nvSpPr>
          <p:cNvPr id="4" name="TextBox 3"/>
          <p:cNvSpPr txBox="1"/>
          <p:nvPr/>
        </p:nvSpPr>
        <p:spPr>
          <a:xfrm>
            <a:off x="436605" y="6268995"/>
            <a:ext cx="3962400" cy="369332"/>
          </a:xfrm>
          <a:prstGeom prst="rect">
            <a:avLst/>
          </a:prstGeom>
          <a:noFill/>
        </p:spPr>
        <p:txBody>
          <a:bodyPr wrap="square" rtlCol="0">
            <a:spAutoFit/>
          </a:bodyPr>
          <a:lstStyle/>
          <a:p>
            <a:r>
              <a:rPr lang="en-US" i="1" dirty="0" smtClean="0"/>
              <a:t>Developed by Dr. Martha Clare Morris</a:t>
            </a:r>
            <a:endParaRPr lang="en-US" i="1" dirty="0"/>
          </a:p>
        </p:txBody>
      </p:sp>
    </p:spTree>
    <p:extLst>
      <p:ext uri="{BB962C8B-B14F-4D97-AF65-F5344CB8AC3E}">
        <p14:creationId xmlns:p14="http://schemas.microsoft.com/office/powerpoint/2010/main" val="357952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3869267" y="864107"/>
            <a:ext cx="7886128" cy="5470789"/>
          </a:xfrm>
        </p:spPr>
        <p:txBody>
          <a:bodyPr>
            <a:normAutofit/>
          </a:bodyPr>
          <a:lstStyle/>
          <a:p>
            <a:r>
              <a:rPr lang="en-US" sz="2800" dirty="0" smtClean="0"/>
              <a:t>Diet and brain health are linked </a:t>
            </a:r>
          </a:p>
          <a:p>
            <a:r>
              <a:rPr lang="en-US" sz="2800" dirty="0" smtClean="0"/>
              <a:t>Med Diet can reduce risk for cognitive decline and depression</a:t>
            </a:r>
          </a:p>
          <a:p>
            <a:r>
              <a:rPr lang="en-US" sz="2800" dirty="0" smtClean="0"/>
              <a:t>Med Diet may help treat depressive symptoms</a:t>
            </a:r>
          </a:p>
          <a:p>
            <a:r>
              <a:rPr lang="en-US" sz="2800" dirty="0" smtClean="0"/>
              <a:t>More experimental studies in diverse groups of people are needed to understand what healthy diet pattern works best and for whom to maintain brain health</a:t>
            </a:r>
          </a:p>
          <a:p>
            <a:pPr marL="0" indent="0">
              <a:buNone/>
            </a:pPr>
            <a:r>
              <a:rPr lang="en-US" sz="2800" dirty="0"/>
              <a:t>	</a:t>
            </a:r>
          </a:p>
        </p:txBody>
      </p:sp>
    </p:spTree>
    <p:extLst>
      <p:ext uri="{BB962C8B-B14F-4D97-AF65-F5344CB8AC3E}">
        <p14:creationId xmlns:p14="http://schemas.microsoft.com/office/powerpoint/2010/main" val="8550488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0594" y="2158314"/>
            <a:ext cx="7528238" cy="2122892"/>
          </a:xfrm>
          <a:prstGeom prst="rect">
            <a:avLst/>
          </a:prstGeom>
        </p:spPr>
      </p:pic>
    </p:spTree>
    <p:extLst>
      <p:ext uri="{BB962C8B-B14F-4D97-AF65-F5344CB8AC3E}">
        <p14:creationId xmlns:p14="http://schemas.microsoft.com/office/powerpoint/2010/main" val="27300506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BRIDGE Trial</a:t>
            </a:r>
            <a:endParaRPr lang="en-US" dirty="0"/>
          </a:p>
        </p:txBody>
      </p:sp>
      <p:pic>
        <p:nvPicPr>
          <p:cNvPr id="3" name="Picture 2"/>
          <p:cNvPicPr>
            <a:picLocks noChangeAspect="1"/>
          </p:cNvPicPr>
          <p:nvPr/>
        </p:nvPicPr>
        <p:blipFill>
          <a:blip r:embed="rId3"/>
          <a:stretch>
            <a:fillRect/>
          </a:stretch>
        </p:blipFill>
        <p:spPr>
          <a:xfrm>
            <a:off x="5278005" y="2501113"/>
            <a:ext cx="4468201" cy="4267200"/>
          </a:xfrm>
          <a:prstGeom prst="rect">
            <a:avLst/>
          </a:prstGeom>
        </p:spPr>
      </p:pic>
      <p:pic>
        <p:nvPicPr>
          <p:cNvPr id="4" name="Picture 3"/>
          <p:cNvPicPr>
            <a:picLocks noChangeAspect="1"/>
          </p:cNvPicPr>
          <p:nvPr/>
        </p:nvPicPr>
        <p:blipFill rotWithShape="1">
          <a:blip r:embed="rId4"/>
          <a:srcRect r="2330"/>
          <a:stretch/>
        </p:blipFill>
        <p:spPr>
          <a:xfrm>
            <a:off x="5646935" y="245798"/>
            <a:ext cx="3730340" cy="2255315"/>
          </a:xfrm>
          <a:prstGeom prst="rect">
            <a:avLst/>
          </a:prstGeom>
        </p:spPr>
      </p:pic>
    </p:spTree>
    <p:extLst>
      <p:ext uri="{BB962C8B-B14F-4D97-AF65-F5344CB8AC3E}">
        <p14:creationId xmlns:p14="http://schemas.microsoft.com/office/powerpoint/2010/main" val="1350286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 skeptical!</a:t>
            </a:r>
            <a:endParaRPr lang="en-US" dirty="0"/>
          </a:p>
        </p:txBody>
      </p:sp>
      <p:sp>
        <p:nvSpPr>
          <p:cNvPr id="3" name="Content Placeholder 2"/>
          <p:cNvSpPr>
            <a:spLocks noGrp="1"/>
          </p:cNvSpPr>
          <p:nvPr>
            <p:ph idx="1"/>
          </p:nvPr>
        </p:nvSpPr>
        <p:spPr>
          <a:xfrm>
            <a:off x="3690551" y="535459"/>
            <a:ext cx="7825945" cy="5955957"/>
          </a:xfrm>
        </p:spPr>
        <p:txBody>
          <a:bodyPr>
            <a:normAutofit/>
          </a:bodyPr>
          <a:lstStyle/>
          <a:p>
            <a:r>
              <a:rPr lang="en-US" dirty="0" smtClean="0"/>
              <a:t>Is </a:t>
            </a:r>
            <a:r>
              <a:rPr lang="en-US" dirty="0"/>
              <a:t>the story reporting the results of a single study? </a:t>
            </a:r>
            <a:endParaRPr lang="en-US" dirty="0" smtClean="0"/>
          </a:p>
          <a:p>
            <a:r>
              <a:rPr lang="en-US" dirty="0" smtClean="0"/>
              <a:t>How </a:t>
            </a:r>
            <a:r>
              <a:rPr lang="en-US" dirty="0"/>
              <a:t>large is the study? </a:t>
            </a:r>
            <a:endParaRPr lang="en-US" dirty="0" smtClean="0"/>
          </a:p>
          <a:p>
            <a:r>
              <a:rPr lang="en-US" dirty="0" smtClean="0"/>
              <a:t>Was </a:t>
            </a:r>
            <a:r>
              <a:rPr lang="en-US" dirty="0"/>
              <a:t>the study done on animals or humans? </a:t>
            </a:r>
            <a:endParaRPr lang="en-US" dirty="0" smtClean="0"/>
          </a:p>
          <a:p>
            <a:r>
              <a:rPr lang="en-US" dirty="0" smtClean="0"/>
              <a:t>Did </a:t>
            </a:r>
            <a:r>
              <a:rPr lang="en-US" dirty="0"/>
              <a:t>the study look at real disease endpoints, such as heart disease or osteoporosis? </a:t>
            </a:r>
            <a:endParaRPr lang="en-US" dirty="0" smtClean="0"/>
          </a:p>
          <a:p>
            <a:r>
              <a:rPr lang="en-US" dirty="0" smtClean="0"/>
              <a:t>How </a:t>
            </a:r>
            <a:r>
              <a:rPr lang="en-US" dirty="0"/>
              <a:t>was diet assessed? </a:t>
            </a:r>
            <a:endParaRPr lang="en-US" dirty="0" smtClean="0"/>
          </a:p>
          <a:p>
            <a:r>
              <a:rPr lang="en-US" dirty="0" smtClean="0"/>
              <a:t>What </a:t>
            </a:r>
            <a:r>
              <a:rPr lang="en-US" dirty="0"/>
              <a:t>type of study is it? </a:t>
            </a:r>
          </a:p>
        </p:txBody>
      </p:sp>
      <p:sp>
        <p:nvSpPr>
          <p:cNvPr id="4" name="TextBox 3"/>
          <p:cNvSpPr txBox="1"/>
          <p:nvPr/>
        </p:nvSpPr>
        <p:spPr>
          <a:xfrm>
            <a:off x="4382530" y="6244281"/>
            <a:ext cx="5329881" cy="369332"/>
          </a:xfrm>
          <a:prstGeom prst="rect">
            <a:avLst/>
          </a:prstGeom>
          <a:noFill/>
        </p:spPr>
        <p:txBody>
          <a:bodyPr wrap="square" rtlCol="0">
            <a:spAutoFit/>
          </a:bodyPr>
          <a:lstStyle/>
          <a:p>
            <a:r>
              <a:rPr lang="en-US">
                <a:hlinkClick r:id="rId3"/>
              </a:rPr>
              <a:t>https://www.hsph.harvard.edu/nutritionsource/media/</a:t>
            </a:r>
            <a:endParaRPr lang="en-US" dirty="0"/>
          </a:p>
        </p:txBody>
      </p:sp>
    </p:spTree>
    <p:extLst>
      <p:ext uri="{BB962C8B-B14F-4D97-AF65-F5344CB8AC3E}">
        <p14:creationId xmlns:p14="http://schemas.microsoft.com/office/powerpoint/2010/main" val="36475797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get discouraged!</a:t>
            </a:r>
            <a:endParaRPr lang="en-US" dirty="0"/>
          </a:p>
        </p:txBody>
      </p:sp>
      <p:sp>
        <p:nvSpPr>
          <p:cNvPr id="3" name="Content Placeholder 2"/>
          <p:cNvSpPr>
            <a:spLocks noGrp="1"/>
          </p:cNvSpPr>
          <p:nvPr>
            <p:ph idx="1"/>
          </p:nvPr>
        </p:nvSpPr>
        <p:spPr/>
        <p:txBody>
          <a:bodyPr/>
          <a:lstStyle/>
          <a:p>
            <a:r>
              <a:rPr lang="en-US" dirty="0"/>
              <a:t>Research is an ongoing process, with a steady stream of new studies published every month. Because dietary recommendations are made based on the best science available at that time, guidelines may change as new research becomes available.</a:t>
            </a:r>
          </a:p>
          <a:p>
            <a:r>
              <a:rPr lang="en-US" dirty="0"/>
              <a:t>Contradictions between published research papers may occur. They are an inevitable and healthy part of the scientific process.</a:t>
            </a:r>
          </a:p>
          <a:p>
            <a:r>
              <a:rPr lang="en-US" dirty="0"/>
              <a:t>Not all scientific studies are created equal. Some study types are more reliable than others.</a:t>
            </a:r>
          </a:p>
          <a:p>
            <a:r>
              <a:rPr lang="en-US" dirty="0"/>
              <a:t>Newer studies are not necessarily more reliable than older studies.</a:t>
            </a:r>
          </a:p>
        </p:txBody>
      </p:sp>
      <p:sp>
        <p:nvSpPr>
          <p:cNvPr id="4" name="TextBox 3"/>
          <p:cNvSpPr txBox="1"/>
          <p:nvPr/>
        </p:nvSpPr>
        <p:spPr>
          <a:xfrm>
            <a:off x="4382530" y="6244281"/>
            <a:ext cx="5329881" cy="369332"/>
          </a:xfrm>
          <a:prstGeom prst="rect">
            <a:avLst/>
          </a:prstGeom>
          <a:noFill/>
        </p:spPr>
        <p:txBody>
          <a:bodyPr wrap="square" rtlCol="0">
            <a:spAutoFit/>
          </a:bodyPr>
          <a:lstStyle/>
          <a:p>
            <a:r>
              <a:rPr lang="en-US">
                <a:hlinkClick r:id="rId2"/>
              </a:rPr>
              <a:t>https://www.hsph.harvard.edu/nutritionsource/media/</a:t>
            </a:r>
            <a:endParaRPr lang="en-US" dirty="0"/>
          </a:p>
        </p:txBody>
      </p:sp>
    </p:spTree>
    <p:extLst>
      <p:ext uri="{BB962C8B-B14F-4D97-AF65-F5344CB8AC3E}">
        <p14:creationId xmlns:p14="http://schemas.microsoft.com/office/powerpoint/2010/main" val="7082002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Mental Disorders: an Umbrella Term</a:t>
            </a:r>
            <a:endParaRPr lang="en-US" dirty="0"/>
          </a:p>
        </p:txBody>
      </p:sp>
      <p:sp>
        <p:nvSpPr>
          <p:cNvPr id="5" name="AutoShape 2" descr="Image result for types of mental health disorde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3"/>
          <a:stretch>
            <a:fillRect/>
          </a:stretch>
        </p:blipFill>
        <p:spPr>
          <a:xfrm>
            <a:off x="5133236" y="381072"/>
            <a:ext cx="5014397" cy="6476928"/>
          </a:xfrm>
          <a:prstGeom prst="rect">
            <a:avLst/>
          </a:prstGeom>
        </p:spPr>
      </p:pic>
      <p:sp>
        <p:nvSpPr>
          <p:cNvPr id="3" name="Oval 2"/>
          <p:cNvSpPr/>
          <p:nvPr/>
        </p:nvSpPr>
        <p:spPr>
          <a:xfrm>
            <a:off x="5272216" y="2710249"/>
            <a:ext cx="2026508" cy="5025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498756" y="5428735"/>
            <a:ext cx="2026508" cy="10297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17189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Dementia: an Umbrella Term </a:t>
            </a:r>
            <a:endParaRPr lang="en-US" dirty="0"/>
          </a:p>
        </p:txBody>
      </p:sp>
      <p:sp>
        <p:nvSpPr>
          <p:cNvPr id="3" name="Content Placeholder 2"/>
          <p:cNvSpPr>
            <a:spLocks noGrp="1"/>
          </p:cNvSpPr>
          <p:nvPr>
            <p:ph idx="1"/>
          </p:nvPr>
        </p:nvSpPr>
        <p:spPr>
          <a:xfrm>
            <a:off x="3762572" y="212656"/>
            <a:ext cx="7315200" cy="5120640"/>
          </a:xfrm>
        </p:spPr>
        <p:txBody>
          <a:bodyPr/>
          <a:lstStyle/>
          <a:p>
            <a:pPr lvl="1"/>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endParaRPr lang="en-US" dirty="0"/>
          </a:p>
        </p:txBody>
      </p:sp>
      <p:sp>
        <p:nvSpPr>
          <p:cNvPr id="4" name="Rectangle 3"/>
          <p:cNvSpPr/>
          <p:nvPr/>
        </p:nvSpPr>
        <p:spPr>
          <a:xfrm>
            <a:off x="2170978" y="6488668"/>
            <a:ext cx="7801623" cy="307777"/>
          </a:xfrm>
          <a:prstGeom prst="rect">
            <a:avLst/>
          </a:prstGeom>
        </p:spPr>
        <p:txBody>
          <a:bodyPr wrap="none">
            <a:spAutoFit/>
          </a:bodyPr>
          <a:lstStyle/>
          <a:p>
            <a:r>
              <a:rPr lang="en-US" sz="1400" b="1" i="1" dirty="0" smtClean="0"/>
              <a:t>Alzheimer’s </a:t>
            </a:r>
            <a:r>
              <a:rPr lang="en-US" sz="1400" b="1" i="1" dirty="0"/>
              <a:t>Association, 2018; </a:t>
            </a:r>
            <a:r>
              <a:rPr lang="en-US" sz="1400" b="1" i="1" dirty="0" err="1"/>
              <a:t>Plassman</a:t>
            </a:r>
            <a:r>
              <a:rPr lang="en-US" sz="1400" b="1" i="1" dirty="0"/>
              <a:t> et al., </a:t>
            </a:r>
            <a:r>
              <a:rPr lang="en-US" sz="1400" b="1" i="1" dirty="0" smtClean="0"/>
              <a:t>2007;</a:t>
            </a:r>
            <a:r>
              <a:rPr lang="en-US" sz="1400" b="1" i="1" dirty="0"/>
              <a:t> National Institute on Aging, 2017; WHO, 2017</a:t>
            </a:r>
            <a:r>
              <a:rPr lang="en-US" sz="1400" b="1" i="1" dirty="0" smtClean="0"/>
              <a:t> </a:t>
            </a:r>
            <a:endParaRPr lang="en-US" sz="1400" b="1" i="1" dirty="0"/>
          </a:p>
        </p:txBody>
      </p:sp>
      <p:pic>
        <p:nvPicPr>
          <p:cNvPr id="1028" name="Picture 4" descr="https://www.mindcare.org.uk/wp-content/uploads/2015/05/Difference-between-Alzheimers-and-Dementia.png"/>
          <p:cNvPicPr>
            <a:picLocks noChangeAspect="1" noChangeArrowheads="1"/>
          </p:cNvPicPr>
          <p:nvPr/>
        </p:nvPicPr>
        <p:blipFill rotWithShape="1">
          <a:blip r:embed="rId3">
            <a:extLst>
              <a:ext uri="{28A0092B-C50C-407E-A947-70E740481C1C}">
                <a14:useLocalDpi xmlns:a14="http://schemas.microsoft.com/office/drawing/2010/main" val="0"/>
              </a:ext>
            </a:extLst>
          </a:blip>
          <a:srcRect t="33087" b="15157"/>
          <a:stretch/>
        </p:blipFill>
        <p:spPr bwMode="auto">
          <a:xfrm>
            <a:off x="3945895" y="1123837"/>
            <a:ext cx="7131877" cy="4487333"/>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4639733" y="3149600"/>
            <a:ext cx="2311400" cy="5672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597399" y="4480515"/>
            <a:ext cx="2311400" cy="5672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151444" y="476631"/>
            <a:ext cx="8237838" cy="369332"/>
          </a:xfrm>
          <a:prstGeom prst="rect">
            <a:avLst/>
          </a:prstGeom>
          <a:noFill/>
        </p:spPr>
        <p:txBody>
          <a:bodyPr wrap="square" rtlCol="0">
            <a:spAutoFit/>
          </a:bodyPr>
          <a:lstStyle/>
          <a:p>
            <a:r>
              <a:rPr lang="en-US" b="1" dirty="0" smtClean="0"/>
              <a:t>~ 6 million US adults are living with dementia</a:t>
            </a:r>
            <a:endParaRPr lang="en-US" b="1" dirty="0"/>
          </a:p>
        </p:txBody>
      </p:sp>
    </p:spTree>
    <p:extLst>
      <p:ext uri="{BB962C8B-B14F-4D97-AF65-F5344CB8AC3E}">
        <p14:creationId xmlns:p14="http://schemas.microsoft.com/office/powerpoint/2010/main" val="473920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Alzheimer’s Dementia</a:t>
            </a:r>
            <a:endParaRPr lang="en-US" dirty="0"/>
          </a:p>
        </p:txBody>
      </p:sp>
      <p:pic>
        <p:nvPicPr>
          <p:cNvPr id="3074" name="Picture 2" descr="Related image"/>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0465"/>
          <a:stretch/>
        </p:blipFill>
        <p:spPr bwMode="auto">
          <a:xfrm>
            <a:off x="3880021" y="980303"/>
            <a:ext cx="7314623" cy="5438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0572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Vascular Dementia</a:t>
            </a:r>
            <a:endParaRPr lang="en-US" dirty="0"/>
          </a:p>
        </p:txBody>
      </p:sp>
      <p:sp>
        <p:nvSpPr>
          <p:cNvPr id="3" name="Content Placeholder 2"/>
          <p:cNvSpPr>
            <a:spLocks noGrp="1"/>
          </p:cNvSpPr>
          <p:nvPr>
            <p:ph idx="1"/>
          </p:nvPr>
        </p:nvSpPr>
        <p:spPr>
          <a:xfrm>
            <a:off x="3787286" y="187942"/>
            <a:ext cx="7315200" cy="5120640"/>
          </a:xfrm>
        </p:spPr>
        <p:txBody>
          <a:bodyPr/>
          <a:lstStyle/>
          <a:p>
            <a:endParaRPr lang="en-US" dirty="0"/>
          </a:p>
          <a:p>
            <a:endParaRPr lang="en-US" dirty="0" smtClean="0"/>
          </a:p>
          <a:p>
            <a:endParaRPr lang="en-US" dirty="0" smtClean="0"/>
          </a:p>
          <a:p>
            <a:endParaRPr lang="en-US" dirty="0"/>
          </a:p>
          <a:p>
            <a:endParaRPr lang="en-US" dirty="0"/>
          </a:p>
        </p:txBody>
      </p:sp>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3152" y="535772"/>
            <a:ext cx="7303468" cy="577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131097"/>
      </p:ext>
    </p:extLst>
  </p:cSld>
  <p:clrMapOvr>
    <a:masterClrMapping/>
  </p:clrMapOvr>
  <p:timing>
    <p:tnLst>
      <p:par>
        <p:cTn id="1" dur="indefinite" restart="never" nodeType="tmRoot"/>
      </p:par>
    </p:tnLst>
  </p:timing>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TM03457475[[fn=Frame]]</Template>
  <TotalTime>2244</TotalTime>
  <Words>1468</Words>
  <Application>Microsoft Office PowerPoint</Application>
  <PresentationFormat>Widescreen</PresentationFormat>
  <Paragraphs>212</Paragraphs>
  <Slides>36</Slides>
  <Notes>23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ＭＳ Ｐゴシック</vt:lpstr>
      <vt:lpstr>Arial</vt:lpstr>
      <vt:lpstr>Calibri</vt:lpstr>
      <vt:lpstr>Corbel</vt:lpstr>
      <vt:lpstr>Wingdings 2</vt:lpstr>
      <vt:lpstr>Frame</vt:lpstr>
      <vt:lpstr>Food for Thought: Connections between Nutrition and Brain Health</vt:lpstr>
      <vt:lpstr>Today’s Objectives</vt:lpstr>
      <vt:lpstr>Nutrition Research:  Headline vs. Study</vt:lpstr>
      <vt:lpstr>Be skeptical!</vt:lpstr>
      <vt:lpstr>Don’t get discouraged!</vt:lpstr>
      <vt:lpstr>Mental Disorders: an Umbrella Term</vt:lpstr>
      <vt:lpstr>Dementia: an Umbrella Term </vt:lpstr>
      <vt:lpstr>Alzheimer’s Dementia</vt:lpstr>
      <vt:lpstr>Vascular Dementia</vt:lpstr>
      <vt:lpstr>Risk Factors and Protective Factors for Alzheimer’s and Vascular Dementia</vt:lpstr>
      <vt:lpstr>What’s Depression? </vt:lpstr>
      <vt:lpstr>Risk Factors and Protective Factors for Major Depression</vt:lpstr>
      <vt:lpstr>PowerPoint Presentation</vt:lpstr>
      <vt:lpstr>What’s a “Western” Diet?</vt:lpstr>
      <vt:lpstr>Western Diet vs. Prudent (Healthy) Diet Pattern and  Association with Cognitive Decline in Adults </vt:lpstr>
      <vt:lpstr>Western Diet and Cognitive Decline in Adults</vt:lpstr>
      <vt:lpstr>Western Diet Pattern and Depression in Adults </vt:lpstr>
      <vt:lpstr>“Healthy” Diet Pattern and Depression in Adults </vt:lpstr>
      <vt:lpstr>Mediterranean Diet (Med Diet)</vt:lpstr>
      <vt:lpstr>The Mediterranean Diet Pyramid </vt:lpstr>
      <vt:lpstr>Mediterranean Diet- Early Evidence of Health Benefits</vt:lpstr>
      <vt:lpstr>Protective Mechanisms of the Med Diet</vt:lpstr>
      <vt:lpstr>Chicago Aging and Memory Project:           Med Diet Adherence and Cognitive Decline</vt:lpstr>
      <vt:lpstr>Med Diet and Cognition/Dementia: Observational Evidence</vt:lpstr>
      <vt:lpstr>Mediterranean Diet and Age-Related Cognitive Decline: A Randomized Clinical Trial </vt:lpstr>
      <vt:lpstr>Med Diet and Gut Microbes: Links to Brain Health? </vt:lpstr>
      <vt:lpstr>Building Research in Diet and Cognition Trial</vt:lpstr>
      <vt:lpstr>Chicago Health Aging and Memory Project: Med Diet and Depressive Symptoms</vt:lpstr>
      <vt:lpstr>Med Diet and its association with depression among U.S. adults</vt:lpstr>
      <vt:lpstr>Med Diet and Depression in the PREDIMED Trial</vt:lpstr>
      <vt:lpstr>Med Diet for Treatment of Depression in Adults: SMILES</vt:lpstr>
      <vt:lpstr>Ongoing Studies</vt:lpstr>
      <vt:lpstr>Other “Healthy Aging” Dietary Patterns  MIND Diet</vt:lpstr>
      <vt:lpstr>Summary</vt:lpstr>
      <vt:lpstr>Thank you! </vt:lpstr>
      <vt:lpstr>BRIDGE Trial</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Mediterranean Diet and Cognition</dc:title>
  <dc:creator>Tussing-Humphreys, Lisa Marie</dc:creator>
  <cp:lastModifiedBy>mcarthen@c2st.org</cp:lastModifiedBy>
  <cp:revision>139</cp:revision>
  <dcterms:created xsi:type="dcterms:W3CDTF">2018-11-03T12:47:40Z</dcterms:created>
  <dcterms:modified xsi:type="dcterms:W3CDTF">2019-05-08T19:31:20Z</dcterms:modified>
</cp:coreProperties>
</file>